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7" r:id="rId2"/>
    <p:sldId id="297" r:id="rId3"/>
    <p:sldId id="282" r:id="rId4"/>
    <p:sldId id="276" r:id="rId5"/>
    <p:sldId id="283" r:id="rId6"/>
    <p:sldId id="284" r:id="rId7"/>
    <p:sldId id="288" r:id="rId8"/>
    <p:sldId id="289" r:id="rId9"/>
    <p:sldId id="290" r:id="rId10"/>
    <p:sldId id="291" r:id="rId11"/>
    <p:sldId id="293" r:id="rId12"/>
    <p:sldId id="294" r:id="rId13"/>
    <p:sldId id="259" r:id="rId14"/>
    <p:sldId id="269" r:id="rId15"/>
    <p:sldId id="275" r:id="rId16"/>
    <p:sldId id="260" r:id="rId17"/>
    <p:sldId id="261" r:id="rId18"/>
    <p:sldId id="27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72" r:id="rId27"/>
    <p:sldId id="274" r:id="rId28"/>
    <p:sldId id="295" r:id="rId29"/>
    <p:sldId id="277" r:id="rId30"/>
    <p:sldId id="278" r:id="rId31"/>
    <p:sldId id="279" r:id="rId32"/>
    <p:sldId id="280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Álvaro" id="{1064D0D3-6894-40E7-948C-1FEB16BA5B37}">
          <p14:sldIdLst>
            <p14:sldId id="257"/>
            <p14:sldId id="297"/>
            <p14:sldId id="282"/>
            <p14:sldId id="276"/>
            <p14:sldId id="283"/>
            <p14:sldId id="284"/>
            <p14:sldId id="288"/>
            <p14:sldId id="289"/>
            <p14:sldId id="290"/>
            <p14:sldId id="291"/>
            <p14:sldId id="293"/>
            <p14:sldId id="294"/>
          </p14:sldIdLst>
        </p14:section>
        <p14:section name="Fer" id="{046DD415-9B08-456D-B843-0A02B1FB9862}">
          <p14:sldIdLst>
            <p14:sldId id="259"/>
            <p14:sldId id="269"/>
            <p14:sldId id="275"/>
            <p14:sldId id="260"/>
            <p14:sldId id="261"/>
            <p14:sldId id="271"/>
            <p14:sldId id="262"/>
            <p14:sldId id="263"/>
            <p14:sldId id="264"/>
            <p14:sldId id="265"/>
            <p14:sldId id="266"/>
            <p14:sldId id="267"/>
          </p14:sldIdLst>
        </p14:section>
        <p14:section name="Pablo" id="{CA78AACC-1607-49BC-AC36-7674913F6B48}">
          <p14:sldIdLst>
            <p14:sldId id="268"/>
            <p14:sldId id="272"/>
            <p14:sldId id="274"/>
            <p14:sldId id="295"/>
            <p14:sldId id="277"/>
            <p14:sldId id="278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519" autoAdjust="0"/>
    <p:restoredTop sz="86347" autoAdjust="0"/>
  </p:normalViewPr>
  <p:slideViewPr>
    <p:cSldViewPr snapToGrid="0">
      <p:cViewPr varScale="1">
        <p:scale>
          <a:sx n="62" d="100"/>
          <a:sy n="62" d="100"/>
        </p:scale>
        <p:origin x="9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BF182-D1FB-44A5-B890-311F97C2D078}" type="datetimeFigureOut">
              <a:rPr lang="en-GB" smtClean="0"/>
              <a:t>06/12/2017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592BA-61E5-456A-A149-2059994ACFC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246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GB">
              <a:latin typeface="Calibri" charset="0"/>
            </a:endParaRPr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37931725" indent="-37474525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55AF10A-9FE7-E444-98EB-7D58AC45A355}" type="slidenum">
              <a:rPr kumimoji="0" lang="sv-S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sym typeface="Gill Sans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4220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 </a:t>
            </a:r>
            <a:r>
              <a:rPr lang="es-ES" dirty="0" err="1"/>
              <a:t>If</a:t>
            </a:r>
            <a:r>
              <a:rPr lang="es-ES" dirty="0"/>
              <a:t> a machine </a:t>
            </a:r>
            <a:r>
              <a:rPr lang="es-ES" dirty="0" err="1"/>
              <a:t>operator</a:t>
            </a:r>
            <a:r>
              <a:rPr lang="es-ES" dirty="0"/>
              <a:t> logs in, </a:t>
            </a:r>
            <a:r>
              <a:rPr lang="es-ES" dirty="0" err="1"/>
              <a:t>its</a:t>
            </a:r>
            <a:r>
              <a:rPr lang="es-ES" dirty="0"/>
              <a:t> </a:t>
            </a:r>
            <a:r>
              <a:rPr lang="es-ES" dirty="0" err="1"/>
              <a:t>handleDevice</a:t>
            </a:r>
            <a:r>
              <a:rPr lang="es-ES" dirty="0"/>
              <a:t> </a:t>
            </a:r>
            <a:r>
              <a:rPr lang="es-ES" dirty="0" err="1"/>
              <a:t>must</a:t>
            </a:r>
            <a:r>
              <a:rPr lang="es-ES" dirty="0"/>
              <a:t> be </a:t>
            </a:r>
            <a:r>
              <a:rPr lang="es-ES" dirty="0" err="1"/>
              <a:t>associated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Co-</a:t>
            </a:r>
            <a:r>
              <a:rPr lang="es-ES" dirty="0" err="1"/>
              <a:t>Pilot</a:t>
            </a:r>
            <a:r>
              <a:rPr lang="es-ES" dirty="0"/>
              <a:t> (</a:t>
            </a:r>
            <a:r>
              <a:rPr lang="es-ES" dirty="0" err="1"/>
              <a:t>because</a:t>
            </a:r>
            <a:r>
              <a:rPr lang="es-ES" dirty="0"/>
              <a:t>, </a:t>
            </a:r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,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be </a:t>
            </a:r>
            <a:r>
              <a:rPr lang="es-ES" dirty="0" err="1"/>
              <a:t>receiving</a:t>
            </a:r>
            <a:r>
              <a:rPr lang="es-ES" dirty="0"/>
              <a:t> </a:t>
            </a:r>
            <a:r>
              <a:rPr lang="es-ES" dirty="0" err="1"/>
              <a:t>notifications</a:t>
            </a:r>
            <a:r>
              <a:rPr lang="es-ES" dirty="0"/>
              <a:t> and </a:t>
            </a:r>
            <a:r>
              <a:rPr lang="es-ES" dirty="0" err="1"/>
              <a:t>alarms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time </a:t>
            </a:r>
            <a:r>
              <a:rPr lang="es-ES" dirty="0" err="1"/>
              <a:t>because</a:t>
            </a:r>
            <a:r>
              <a:rPr lang="es-ES" dirty="0"/>
              <a:t> in </a:t>
            </a:r>
            <a:r>
              <a:rPr lang="es-ES" dirty="0" err="1"/>
              <a:t>inside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vehicle</a:t>
            </a:r>
            <a:r>
              <a:rPr lang="es-ES" dirty="0"/>
              <a:t> so…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inside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vehicle</a:t>
            </a:r>
            <a:r>
              <a:rPr lang="es-ES" dirty="0"/>
              <a:t> </a:t>
            </a:r>
            <a:r>
              <a:rPr lang="es-ES" dirty="0" err="1"/>
              <a:t>dangerous</a:t>
            </a:r>
            <a:r>
              <a:rPr lang="es-ES" dirty="0"/>
              <a:t> </a:t>
            </a:r>
            <a:r>
              <a:rPr lang="es-ES" dirty="0" err="1"/>
              <a:t>range</a:t>
            </a:r>
            <a:r>
              <a:rPr lang="es-ES" dirty="0"/>
              <a:t>) and </a:t>
            </a:r>
            <a:r>
              <a:rPr lang="es-ES" dirty="0" err="1"/>
              <a:t>also</a:t>
            </a:r>
            <a:r>
              <a:rPr lang="es-ES" dirty="0"/>
              <a:t>, </a:t>
            </a:r>
            <a:r>
              <a:rPr lang="es-ES" dirty="0" err="1"/>
              <a:t>like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worker</a:t>
            </a:r>
            <a:r>
              <a:rPr lang="es-ES" dirty="0"/>
              <a:t>,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send</a:t>
            </a:r>
            <a:r>
              <a:rPr lang="es-ES" dirty="0"/>
              <a:t> </a:t>
            </a:r>
            <a:r>
              <a:rPr lang="es-ES" dirty="0" err="1"/>
              <a:t>its</a:t>
            </a:r>
            <a:r>
              <a:rPr lang="es-ES" dirty="0"/>
              <a:t> </a:t>
            </a:r>
            <a:r>
              <a:rPr lang="es-ES" dirty="0" err="1"/>
              <a:t>location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server </a:t>
            </a:r>
            <a:r>
              <a:rPr lang="es-ES" dirty="0" err="1"/>
              <a:t>automatically</a:t>
            </a:r>
            <a:r>
              <a:rPr lang="es-ES" dirty="0"/>
              <a:t> </a:t>
            </a:r>
            <a:r>
              <a:rPr lang="es-ES" dirty="0" err="1"/>
              <a:t>but</a:t>
            </a:r>
            <a:r>
              <a:rPr lang="es-ES" dirty="0"/>
              <a:t>, </a:t>
            </a:r>
            <a:r>
              <a:rPr lang="es-ES" dirty="0" err="1"/>
              <a:t>also</a:t>
            </a:r>
            <a:r>
              <a:rPr lang="es-ES" dirty="0"/>
              <a:t> </a:t>
            </a:r>
            <a:r>
              <a:rPr lang="es-ES" dirty="0" err="1"/>
              <a:t>its</a:t>
            </a:r>
            <a:r>
              <a:rPr lang="es-ES" dirty="0"/>
              <a:t> </a:t>
            </a:r>
            <a:r>
              <a:rPr lang="es-ES" dirty="0" err="1"/>
              <a:t>speed</a:t>
            </a:r>
            <a:r>
              <a:rPr lang="es-ES" dirty="0"/>
              <a:t> </a:t>
            </a:r>
            <a:r>
              <a:rPr lang="en-GB" dirty="0"/>
              <a:t>since speed is important in calculations</a:t>
            </a:r>
            <a:endParaRPr lang="es-ES" dirty="0"/>
          </a:p>
          <a:p>
            <a:pPr marL="171450" indent="-171450">
              <a:buFontTx/>
              <a:buChar char="-"/>
            </a:pPr>
            <a:r>
              <a:rPr lang="es-ES" dirty="0" err="1"/>
              <a:t>Receive</a:t>
            </a:r>
            <a:r>
              <a:rPr lang="es-ES" dirty="0"/>
              <a:t> </a:t>
            </a:r>
            <a:r>
              <a:rPr lang="es-ES" dirty="0" err="1"/>
              <a:t>alarm</a:t>
            </a:r>
            <a:r>
              <a:rPr lang="es-ES" dirty="0"/>
              <a:t> (in a </a:t>
            </a:r>
            <a:r>
              <a:rPr lang="es-ES" dirty="0" err="1"/>
              <a:t>dangerous</a:t>
            </a:r>
            <a:r>
              <a:rPr lang="es-ES" dirty="0"/>
              <a:t> </a:t>
            </a:r>
            <a:r>
              <a:rPr lang="es-ES" dirty="0" err="1"/>
              <a:t>situation</a:t>
            </a:r>
            <a:r>
              <a:rPr lang="es-ES" dirty="0"/>
              <a:t>)</a:t>
            </a:r>
          </a:p>
          <a:p>
            <a:pPr marL="171450" indent="-171450">
              <a:buFontTx/>
              <a:buChar char="-"/>
            </a:pPr>
            <a:r>
              <a:rPr lang="es-ES" dirty="0" err="1"/>
              <a:t>Receive</a:t>
            </a:r>
            <a:r>
              <a:rPr lang="es-ES" dirty="0"/>
              <a:t> </a:t>
            </a:r>
            <a:r>
              <a:rPr lang="es-ES" dirty="0" err="1"/>
              <a:t>notification</a:t>
            </a:r>
            <a:r>
              <a:rPr lang="es-ES" dirty="0"/>
              <a:t> (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notice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worker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things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: “Be </a:t>
            </a:r>
            <a:r>
              <a:rPr lang="es-ES" dirty="0" err="1"/>
              <a:t>careful</a:t>
            </a:r>
            <a:r>
              <a:rPr lang="es-ES" dirty="0"/>
              <a:t>!! </a:t>
            </a:r>
            <a:r>
              <a:rPr lang="es-ES" dirty="0" err="1"/>
              <a:t>You</a:t>
            </a:r>
            <a:r>
              <a:rPr lang="es-ES" dirty="0"/>
              <a:t> are in a </a:t>
            </a:r>
            <a:r>
              <a:rPr lang="es-ES" dirty="0" err="1"/>
              <a:t>Construction</a:t>
            </a:r>
            <a:r>
              <a:rPr lang="es-ES" dirty="0"/>
              <a:t> </a:t>
            </a:r>
            <a:r>
              <a:rPr lang="es-ES" dirty="0" err="1"/>
              <a:t>Site</a:t>
            </a:r>
            <a:r>
              <a:rPr lang="es-ES" dirty="0"/>
              <a:t>”)</a:t>
            </a:r>
          </a:p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592BA-61E5-456A-A149-2059994ACFC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281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/>
              <a:t>Set, </a:t>
            </a:r>
            <a:r>
              <a:rPr lang="es-ES" dirty="0" err="1"/>
              <a:t>Edit</a:t>
            </a:r>
            <a:r>
              <a:rPr lang="es-ES" dirty="0"/>
              <a:t> and </a:t>
            </a:r>
            <a:r>
              <a:rPr lang="es-ES" dirty="0" err="1"/>
              <a:t>Delete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Construction</a:t>
            </a:r>
            <a:r>
              <a:rPr lang="es-ES" dirty="0"/>
              <a:t> </a:t>
            </a:r>
            <a:r>
              <a:rPr lang="es-ES" dirty="0" err="1"/>
              <a:t>Site</a:t>
            </a:r>
            <a:r>
              <a:rPr lang="es-ES" dirty="0"/>
              <a:t> </a:t>
            </a:r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happens</a:t>
            </a:r>
            <a:r>
              <a:rPr lang="es-ES" dirty="0"/>
              <a:t>…</a:t>
            </a:r>
          </a:p>
          <a:p>
            <a:pPr marL="171450" indent="-171450">
              <a:buFontTx/>
              <a:buChar char="-"/>
            </a:pPr>
            <a:r>
              <a:rPr lang="es-ES" dirty="0" err="1"/>
              <a:t>Add</a:t>
            </a:r>
            <a:r>
              <a:rPr lang="es-ES" dirty="0"/>
              <a:t>, </a:t>
            </a:r>
            <a:r>
              <a:rPr lang="es-ES" dirty="0" err="1"/>
              <a:t>Edit</a:t>
            </a:r>
            <a:r>
              <a:rPr lang="es-ES" dirty="0"/>
              <a:t>, </a:t>
            </a:r>
            <a:r>
              <a:rPr lang="es-ES" dirty="0" err="1"/>
              <a:t>Delete</a:t>
            </a:r>
            <a:r>
              <a:rPr lang="es-ES" dirty="0"/>
              <a:t> </a:t>
            </a:r>
            <a:r>
              <a:rPr lang="es-ES" dirty="0" err="1"/>
              <a:t>user</a:t>
            </a:r>
            <a:r>
              <a:rPr lang="es-ES" dirty="0"/>
              <a:t>: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temporally</a:t>
            </a:r>
            <a:r>
              <a:rPr lang="es-ES" dirty="0"/>
              <a:t> </a:t>
            </a:r>
            <a:r>
              <a:rPr lang="es-ES" dirty="0" err="1"/>
              <a:t>situations</a:t>
            </a:r>
            <a:r>
              <a:rPr lang="es-ES" dirty="0"/>
              <a:t> as a </a:t>
            </a:r>
            <a:r>
              <a:rPr lang="es-ES" dirty="0" err="1"/>
              <a:t>worker</a:t>
            </a:r>
            <a:r>
              <a:rPr lang="es-ES" dirty="0"/>
              <a:t> </a:t>
            </a:r>
            <a:r>
              <a:rPr lang="es-ES" dirty="0" err="1"/>
              <a:t>cannot</a:t>
            </a:r>
            <a:r>
              <a:rPr lang="es-ES" dirty="0"/>
              <a:t> </a:t>
            </a:r>
            <a:r>
              <a:rPr lang="es-ES" dirty="0" err="1"/>
              <a:t>work</a:t>
            </a:r>
            <a:r>
              <a:rPr lang="es-ES" dirty="0"/>
              <a:t> </a:t>
            </a:r>
            <a:r>
              <a:rPr lang="es-ES" dirty="0" err="1"/>
              <a:t>today</a:t>
            </a:r>
            <a:r>
              <a:rPr lang="es-ES" dirty="0"/>
              <a:t> </a:t>
            </a:r>
            <a:r>
              <a:rPr lang="es-ES" dirty="0" err="1"/>
              <a:t>because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sick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somthing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, </a:t>
            </a:r>
            <a:r>
              <a:rPr lang="es-ES" dirty="0" err="1"/>
              <a:t>to</a:t>
            </a:r>
            <a:r>
              <a:rPr lang="es-ES" dirty="0"/>
              <a:t> do </a:t>
            </a:r>
            <a:r>
              <a:rPr lang="es-ES" dirty="0" err="1"/>
              <a:t>this</a:t>
            </a:r>
            <a:r>
              <a:rPr lang="es-ES" dirty="0"/>
              <a:t> in a </a:t>
            </a:r>
            <a:r>
              <a:rPr lang="es-ES" dirty="0" err="1"/>
              <a:t>long</a:t>
            </a:r>
            <a:r>
              <a:rPr lang="es-ES" dirty="0"/>
              <a:t> </a:t>
            </a:r>
            <a:r>
              <a:rPr lang="es-ES" dirty="0" err="1"/>
              <a:t>period</a:t>
            </a:r>
            <a:r>
              <a:rPr lang="es-ES" dirty="0"/>
              <a:t> </a:t>
            </a:r>
            <a:r>
              <a:rPr lang="es-ES" dirty="0" err="1"/>
              <a:t>there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…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592BA-61E5-456A-A149-2059994ACFC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4633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…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same</a:t>
            </a:r>
            <a:r>
              <a:rPr lang="es-ES" dirty="0"/>
              <a:t>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application</a:t>
            </a:r>
            <a:r>
              <a:rPr lang="es-ES" dirty="0"/>
              <a:t> as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see</a:t>
            </a:r>
            <a:r>
              <a:rPr lang="es-ES" dirty="0"/>
              <a:t> after (NO SPOILERS).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, </a:t>
            </a:r>
            <a:r>
              <a:rPr lang="es-ES" dirty="0" err="1"/>
              <a:t>edit</a:t>
            </a:r>
            <a:r>
              <a:rPr lang="es-ES" dirty="0"/>
              <a:t> and </a:t>
            </a:r>
            <a:r>
              <a:rPr lang="es-ES" dirty="0" err="1"/>
              <a:t>delete</a:t>
            </a:r>
            <a:r>
              <a:rPr lang="es-ES" dirty="0"/>
              <a:t> </a:t>
            </a:r>
            <a:r>
              <a:rPr lang="es-ES" dirty="0" err="1"/>
              <a:t>users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a </a:t>
            </a:r>
            <a:r>
              <a:rPr lang="es-ES" dirty="0" err="1"/>
              <a:t>long</a:t>
            </a:r>
            <a:r>
              <a:rPr lang="es-ES" dirty="0"/>
              <a:t> </a:t>
            </a:r>
            <a:r>
              <a:rPr lang="es-ES" dirty="0" err="1"/>
              <a:t>period</a:t>
            </a:r>
            <a:r>
              <a:rPr lang="es-ES" dirty="0"/>
              <a:t>.</a:t>
            </a:r>
          </a:p>
          <a:p>
            <a:r>
              <a:rPr lang="es-ES" dirty="0"/>
              <a:t>	</a:t>
            </a:r>
            <a:r>
              <a:rPr lang="en-GB" dirty="0"/>
              <a:t>-This part belongs to the “Web Server” Side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592BA-61E5-456A-A149-2059994ACFC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374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 err="1"/>
              <a:t>Handheld</a:t>
            </a:r>
            <a:r>
              <a:rPr lang="es-ES" dirty="0"/>
              <a:t> </a:t>
            </a:r>
            <a:r>
              <a:rPr lang="es-ES" dirty="0" err="1"/>
              <a:t>Device</a:t>
            </a:r>
            <a:r>
              <a:rPr lang="es-ES" dirty="0"/>
              <a:t>: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phone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workers</a:t>
            </a:r>
            <a:r>
              <a:rPr lang="es-ES" dirty="0"/>
              <a:t> and </a:t>
            </a:r>
            <a:r>
              <a:rPr lang="es-ES" dirty="0" err="1"/>
              <a:t>the</a:t>
            </a:r>
            <a:r>
              <a:rPr lang="es-ES" dirty="0"/>
              <a:t> Co-</a:t>
            </a:r>
            <a:r>
              <a:rPr lang="es-ES" dirty="0" err="1"/>
              <a:t>Pilot</a:t>
            </a:r>
            <a:r>
              <a:rPr lang="es-ES" dirty="0"/>
              <a:t> </a:t>
            </a:r>
            <a:r>
              <a:rPr lang="es-ES" dirty="0" err="1"/>
              <a:t>integrated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machines (</a:t>
            </a:r>
            <a:r>
              <a:rPr lang="es-ES" dirty="0" err="1"/>
              <a:t>listening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time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notifications</a:t>
            </a:r>
            <a:r>
              <a:rPr lang="es-ES" dirty="0"/>
              <a:t> and </a:t>
            </a:r>
            <a:r>
              <a:rPr lang="es-ES" dirty="0" err="1"/>
              <a:t>alarms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ensure</a:t>
            </a:r>
            <a:r>
              <a:rPr lang="es-ES" dirty="0"/>
              <a:t>…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die)</a:t>
            </a:r>
          </a:p>
          <a:p>
            <a:pPr marL="171450" indent="-171450">
              <a:buFontTx/>
              <a:buChar char="-"/>
            </a:pPr>
            <a:r>
              <a:rPr lang="es-ES" dirty="0"/>
              <a:t>Server: 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592BA-61E5-456A-A149-2059994ACFC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532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Hablar de la decisión de colores y de fases de peligro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592BA-61E5-456A-A149-2059994ACFC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2188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 </a:t>
            </a:r>
            <a:r>
              <a:rPr lang="en-GB" dirty="0"/>
              <a:t>I know few people who like to design more than implement (maybe it's because I study Computer Science), but well, we have to do it.... So… We have been shuffling several architectures as you can see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592BA-61E5-456A-A149-2059994ACFC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428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tier client/server, most of the application logic and data is hosted on a server but we decide we needed an independent view to show the different data and the possibility to add more views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592BA-61E5-456A-A149-2059994ACFC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2352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seemed to us that it was overlooked having a MVC inside the client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592BA-61E5-456A-A149-2059994ACFC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6187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order to centralize the operations in the server but keeping a client active, we proposed an MVC with a connection to server: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-View: User Interface</a:t>
            </a: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-Controller: Will process all the info provide by the client</a:t>
            </a: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-Model: Will store the current status and the data resulted in the operations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592BA-61E5-456A-A149-2059994ACFC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862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- ”</a:t>
            </a:r>
            <a:r>
              <a:rPr lang="es-ES" sz="1200" i="0" dirty="0" err="1"/>
              <a:t>The</a:t>
            </a:r>
            <a:r>
              <a:rPr lang="es-ES" sz="1200" i="0" dirty="0"/>
              <a:t> DB </a:t>
            </a:r>
            <a:r>
              <a:rPr lang="es-ES" sz="1200" i="0" dirty="0" err="1"/>
              <a:t>not</a:t>
            </a:r>
            <a:r>
              <a:rPr lang="es-ES" sz="1200" i="0" dirty="0"/>
              <a:t> be </a:t>
            </a:r>
            <a:r>
              <a:rPr lang="es-ES" sz="1200" i="0" dirty="0" err="1"/>
              <a:t>able</a:t>
            </a:r>
            <a:r>
              <a:rPr lang="es-ES" sz="1200" i="0" dirty="0"/>
              <a:t> </a:t>
            </a:r>
            <a:r>
              <a:rPr lang="es-ES" sz="1200" i="0" dirty="0" err="1"/>
              <a:t>to</a:t>
            </a:r>
            <a:r>
              <a:rPr lang="es-ES" sz="1200" i="0" dirty="0"/>
              <a:t> store data </a:t>
            </a:r>
            <a:r>
              <a:rPr lang="es-ES" sz="1200" i="0" dirty="0" err="1"/>
              <a:t>of</a:t>
            </a:r>
            <a:r>
              <a:rPr lang="es-ES" sz="1200" i="0" dirty="0"/>
              <a:t> </a:t>
            </a:r>
            <a:r>
              <a:rPr lang="es-ES" sz="1200" i="0" dirty="0" err="1"/>
              <a:t>the</a:t>
            </a:r>
            <a:r>
              <a:rPr lang="es-ES" sz="1200" i="0" dirty="0"/>
              <a:t> </a:t>
            </a:r>
            <a:r>
              <a:rPr lang="es-ES" sz="1200" i="0" dirty="0" err="1"/>
              <a:t>workers</a:t>
            </a:r>
            <a:r>
              <a:rPr lang="es-ES" sz="1200" i="0" dirty="0"/>
              <a:t>”: 	</a:t>
            </a:r>
            <a:r>
              <a:rPr lang="es-ES" sz="1200" i="0" dirty="0" err="1"/>
              <a:t>We</a:t>
            </a:r>
            <a:r>
              <a:rPr lang="es-ES" sz="1200" i="0" dirty="0"/>
              <a:t> </a:t>
            </a:r>
            <a:r>
              <a:rPr lang="es-ES" sz="1200" i="0" dirty="0" err="1"/>
              <a:t>talk</a:t>
            </a:r>
            <a:r>
              <a:rPr lang="es-ES" sz="1200" i="0" dirty="0"/>
              <a:t> </a:t>
            </a:r>
            <a:r>
              <a:rPr lang="es-ES" sz="1200" i="0" dirty="0" err="1"/>
              <a:t>about</a:t>
            </a:r>
            <a:r>
              <a:rPr lang="es-ES" sz="1200" i="0" dirty="0"/>
              <a:t> personal data </a:t>
            </a:r>
            <a:r>
              <a:rPr lang="es-ES" sz="1200" i="0" dirty="0" err="1"/>
              <a:t>that</a:t>
            </a:r>
            <a:r>
              <a:rPr lang="es-ES" sz="1200" i="0" dirty="0"/>
              <a:t> </a:t>
            </a:r>
            <a:r>
              <a:rPr lang="es-ES" sz="1200" i="0" dirty="0" err="1"/>
              <a:t>could</a:t>
            </a:r>
            <a:r>
              <a:rPr lang="es-ES" sz="1200" i="0" dirty="0"/>
              <a:t> be </a:t>
            </a:r>
            <a:r>
              <a:rPr lang="es-ES" sz="1200" i="0" dirty="0" err="1"/>
              <a:t>stolen</a:t>
            </a:r>
            <a:endParaRPr lang="es-ES" sz="1200" i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dirty="0"/>
              <a:t>“</a:t>
            </a:r>
            <a:r>
              <a:rPr lang="es-ES" sz="1200" i="0" dirty="0"/>
              <a:t>Co-</a:t>
            </a:r>
            <a:r>
              <a:rPr lang="es-ES" sz="1200" i="0" dirty="0" err="1"/>
              <a:t>Pilot</a:t>
            </a:r>
            <a:r>
              <a:rPr lang="es-ES" sz="1200" i="0" dirty="0"/>
              <a:t> has API 15</a:t>
            </a:r>
            <a:r>
              <a:rPr lang="en-GB" sz="1200" i="0" dirty="0"/>
              <a:t>”: 	Android 4.0.3 (Ice Cream Sandwich)</a:t>
            </a:r>
            <a:endParaRPr lang="es-ES" sz="1200" i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sz="1200" i="0" dirty="0"/>
              <a:t>“</a:t>
            </a:r>
            <a:r>
              <a:rPr lang="es-ES" sz="1200" i="0" dirty="0" err="1"/>
              <a:t>The</a:t>
            </a:r>
            <a:r>
              <a:rPr lang="es-ES" sz="1200" i="0" dirty="0"/>
              <a:t> </a:t>
            </a:r>
            <a:r>
              <a:rPr lang="es-ES" sz="1200" i="0" dirty="0" err="1"/>
              <a:t>workers</a:t>
            </a:r>
            <a:r>
              <a:rPr lang="es-ES" sz="1200" i="0" dirty="0"/>
              <a:t> and </a:t>
            </a:r>
            <a:r>
              <a:rPr lang="es-ES" sz="1200" i="0" dirty="0" err="1"/>
              <a:t>operator</a:t>
            </a:r>
            <a:r>
              <a:rPr lang="es-ES" sz="1200" i="0" dirty="0"/>
              <a:t> </a:t>
            </a:r>
            <a:r>
              <a:rPr lang="es-ES" sz="1200" i="0" dirty="0" err="1"/>
              <a:t>must</a:t>
            </a:r>
            <a:r>
              <a:rPr lang="es-ES" sz="1200" i="0" dirty="0"/>
              <a:t> </a:t>
            </a:r>
            <a:r>
              <a:rPr lang="es-ES" sz="1200" i="0" dirty="0" err="1"/>
              <a:t>provide</a:t>
            </a:r>
            <a:r>
              <a:rPr lang="es-ES" sz="1200" i="0" dirty="0"/>
              <a:t> </a:t>
            </a:r>
            <a:r>
              <a:rPr lang="es-ES" sz="1200" i="0" dirty="0" err="1"/>
              <a:t>location</a:t>
            </a:r>
            <a:r>
              <a:rPr lang="en-GB" sz="1200" i="0" dirty="0"/>
              <a:t>”:	To be able to calculate the location of the Units every moment (but only inside the construction site (safety feature))</a:t>
            </a:r>
            <a:endParaRPr lang="es-ES" sz="1200" i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592BA-61E5-456A-A149-2059994ACFC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809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-Here </a:t>
            </a:r>
            <a:r>
              <a:rPr lang="es-ES" dirty="0" err="1"/>
              <a:t>we</a:t>
            </a:r>
            <a:r>
              <a:rPr lang="es-ES" dirty="0"/>
              <a:t> can </a:t>
            </a:r>
            <a:r>
              <a:rPr lang="es-ES" dirty="0" err="1"/>
              <a:t>see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structure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DataBase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store </a:t>
            </a:r>
            <a:r>
              <a:rPr lang="es-ES" dirty="0" err="1"/>
              <a:t>some</a:t>
            </a:r>
            <a:r>
              <a:rPr lang="es-ES" dirty="0"/>
              <a:t> </a:t>
            </a:r>
            <a:r>
              <a:rPr lang="es-ES" dirty="0" err="1"/>
              <a:t>important</a:t>
            </a:r>
            <a:r>
              <a:rPr lang="es-ES" dirty="0"/>
              <a:t> </a:t>
            </a:r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: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-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association</a:t>
            </a:r>
            <a:r>
              <a:rPr lang="es-ES" dirty="0"/>
              <a:t> </a:t>
            </a:r>
            <a:r>
              <a:rPr lang="es-ES" dirty="0" err="1"/>
              <a:t>between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Worker</a:t>
            </a:r>
            <a:r>
              <a:rPr lang="es-ES" dirty="0"/>
              <a:t> and </a:t>
            </a:r>
            <a:r>
              <a:rPr lang="es-ES" dirty="0" err="1"/>
              <a:t>the</a:t>
            </a:r>
            <a:r>
              <a:rPr lang="es-ES" dirty="0"/>
              <a:t> Co-</a:t>
            </a:r>
            <a:r>
              <a:rPr lang="es-ES" dirty="0" err="1"/>
              <a:t>Pilot</a:t>
            </a:r>
            <a:r>
              <a:rPr lang="es-ES" dirty="0"/>
              <a:t> (</a:t>
            </a:r>
            <a:r>
              <a:rPr lang="es-ES" dirty="0" err="1"/>
              <a:t>that</a:t>
            </a:r>
            <a:r>
              <a:rPr lang="es-ES" dirty="0"/>
              <a:t> Will be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Operator</a:t>
            </a:r>
            <a:r>
              <a:rPr lang="es-ES" dirty="0"/>
              <a:t> Machine?)</a:t>
            </a:r>
          </a:p>
          <a:p>
            <a:r>
              <a:rPr lang="es-ES" dirty="0"/>
              <a:t>	-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Construction</a:t>
            </a:r>
            <a:r>
              <a:rPr lang="es-ES" dirty="0"/>
              <a:t> </a:t>
            </a:r>
            <a:r>
              <a:rPr lang="es-ES" dirty="0" err="1"/>
              <a:t>Site</a:t>
            </a:r>
            <a:r>
              <a:rPr lang="es-ES" dirty="0"/>
              <a:t> </a:t>
            </a:r>
            <a:r>
              <a:rPr lang="es-ES" dirty="0" err="1"/>
              <a:t>info</a:t>
            </a:r>
            <a:r>
              <a:rPr lang="es-ES" dirty="0"/>
              <a:t> </a:t>
            </a:r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happens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592BA-61E5-456A-A149-2059994ACFC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6825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592BA-61E5-456A-A149-2059994ACFC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2990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log in,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send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location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server </a:t>
            </a:r>
            <a:r>
              <a:rPr lang="es-ES" dirty="0" err="1"/>
              <a:t>automatically</a:t>
            </a:r>
            <a:endParaRPr lang="es-ES" dirty="0"/>
          </a:p>
          <a:p>
            <a:pPr marL="171450" indent="-171450">
              <a:buFontTx/>
              <a:buChar char="-"/>
            </a:pPr>
            <a:r>
              <a:rPr lang="es-ES" dirty="0" err="1"/>
              <a:t>Associate</a:t>
            </a:r>
            <a:r>
              <a:rPr lang="es-ES" dirty="0"/>
              <a:t> </a:t>
            </a:r>
            <a:r>
              <a:rPr lang="es-ES" dirty="0" err="1"/>
              <a:t>operator</a:t>
            </a:r>
            <a:r>
              <a:rPr lang="es-ES" dirty="0"/>
              <a:t> (</a:t>
            </a:r>
            <a:r>
              <a:rPr lang="es-ES" dirty="0" err="1"/>
              <a:t>to</a:t>
            </a:r>
            <a:r>
              <a:rPr lang="es-ES" dirty="0"/>
              <a:t> a machine)</a:t>
            </a:r>
          </a:p>
          <a:p>
            <a:pPr marL="171450" indent="-171450">
              <a:buFontTx/>
              <a:buChar char="-"/>
            </a:pPr>
            <a:r>
              <a:rPr lang="es-ES" dirty="0" err="1"/>
              <a:t>Receive</a:t>
            </a:r>
            <a:r>
              <a:rPr lang="es-ES" dirty="0"/>
              <a:t> </a:t>
            </a:r>
            <a:r>
              <a:rPr lang="es-ES" dirty="0" err="1"/>
              <a:t>alarm</a:t>
            </a:r>
            <a:r>
              <a:rPr lang="es-ES" dirty="0"/>
              <a:t> (in a </a:t>
            </a:r>
            <a:r>
              <a:rPr lang="es-ES" dirty="0" err="1"/>
              <a:t>dangerous</a:t>
            </a:r>
            <a:r>
              <a:rPr lang="es-ES" dirty="0"/>
              <a:t> </a:t>
            </a:r>
            <a:r>
              <a:rPr lang="es-ES" dirty="0" err="1"/>
              <a:t>situation</a:t>
            </a:r>
            <a:r>
              <a:rPr lang="es-ES" dirty="0"/>
              <a:t>)</a:t>
            </a:r>
          </a:p>
          <a:p>
            <a:pPr marL="171450" indent="-171450">
              <a:buFontTx/>
              <a:buChar char="-"/>
            </a:pPr>
            <a:r>
              <a:rPr lang="es-ES" dirty="0" err="1"/>
              <a:t>Receive</a:t>
            </a:r>
            <a:r>
              <a:rPr lang="es-ES" dirty="0"/>
              <a:t> </a:t>
            </a:r>
            <a:r>
              <a:rPr lang="es-ES" dirty="0" err="1"/>
              <a:t>notification</a:t>
            </a:r>
            <a:r>
              <a:rPr lang="es-ES" dirty="0"/>
              <a:t> (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notice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worker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things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: “Be </a:t>
            </a:r>
            <a:r>
              <a:rPr lang="es-ES" dirty="0" err="1"/>
              <a:t>careful</a:t>
            </a:r>
            <a:r>
              <a:rPr lang="es-ES" dirty="0"/>
              <a:t>!! </a:t>
            </a:r>
            <a:r>
              <a:rPr lang="es-ES" dirty="0" err="1"/>
              <a:t>You</a:t>
            </a:r>
            <a:r>
              <a:rPr lang="es-ES" dirty="0"/>
              <a:t> are in a </a:t>
            </a:r>
            <a:r>
              <a:rPr lang="es-ES" dirty="0" err="1"/>
              <a:t>Construction</a:t>
            </a:r>
            <a:r>
              <a:rPr lang="es-ES" dirty="0"/>
              <a:t> </a:t>
            </a:r>
            <a:r>
              <a:rPr lang="es-ES" dirty="0" err="1"/>
              <a:t>Site</a:t>
            </a:r>
            <a:r>
              <a:rPr lang="es-ES" dirty="0"/>
              <a:t>”)</a:t>
            </a:r>
          </a:p>
          <a:p>
            <a:pPr marL="0" indent="0">
              <a:buFontTx/>
              <a:buNone/>
            </a:pPr>
            <a:endParaRPr lang="es-ES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592BA-61E5-456A-A149-2059994ACFC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4850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7" descr="drop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52"/>
          <a:stretch>
            <a:fillRect/>
          </a:stretch>
        </p:blipFill>
        <p:spPr bwMode="auto">
          <a:xfrm>
            <a:off x="0" y="2339578"/>
            <a:ext cx="285750" cy="2107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objekt 2" descr="drop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282" y="2357438"/>
            <a:ext cx="2518172" cy="2107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6761" y="1151931"/>
            <a:ext cx="5893594" cy="232171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sv-SE">
                <a:sym typeface="Gill Sans" charset="0"/>
              </a:rPr>
              <a:t>Klicka här för att ändra format</a:t>
            </a:r>
            <a:endParaRPr lang="en-US" dirty="0">
              <a:sym typeface="Gill Sans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506761" y="3536156"/>
            <a:ext cx="5893594" cy="79474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>
              <a:defRPr sz="1265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>
                <a:sym typeface="Gill Sans" charset="0"/>
              </a:rPr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306020745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1" descr="drop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72" y="549176"/>
            <a:ext cx="1072679" cy="897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343784" y="656196"/>
            <a:ext cx="5893594" cy="669727"/>
          </a:xfrm>
          <a:prstGeom prst="rect">
            <a:avLst/>
          </a:prstGeom>
        </p:spPr>
        <p:txBody>
          <a:bodyPr anchor="ctr" anchorCtr="0"/>
          <a:lstStyle>
            <a:lvl1pPr>
              <a:defRPr sz="2531" u="none"/>
            </a:lvl1pPr>
          </a:lstStyle>
          <a:p>
            <a:r>
              <a:rPr lang="sv-SE"/>
              <a:t>Klicka här för att ändra format</a:t>
            </a:r>
            <a:endParaRPr lang="sv-SE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343784" y="1821657"/>
            <a:ext cx="5893594" cy="3643313"/>
          </a:xfrm>
          <a:prstGeom prst="rect">
            <a:avLst/>
          </a:prstGeom>
        </p:spPr>
        <p:txBody>
          <a:bodyPr vert="horz"/>
          <a:lstStyle>
            <a:lvl1pPr algn="l">
              <a:spcBef>
                <a:spcPts val="422"/>
              </a:spcBef>
              <a:buClr>
                <a:schemeClr val="accent1"/>
              </a:buClr>
              <a:buFont typeface="Lucida Grande"/>
              <a:buChar char="●"/>
              <a:defRPr sz="1371" i="1" u="none">
                <a:latin typeface="Georgia"/>
                <a:cs typeface="Georgia"/>
              </a:defRPr>
            </a:lvl1pPr>
            <a:lvl2pPr algn="l">
              <a:spcBef>
                <a:spcPts val="422"/>
              </a:spcBef>
              <a:buClr>
                <a:schemeClr val="accent2"/>
              </a:buClr>
              <a:buFont typeface="Lucida Grande"/>
              <a:buChar char="●"/>
              <a:defRPr sz="1265" i="1" u="none">
                <a:latin typeface="Georgia"/>
                <a:cs typeface="Georgia"/>
              </a:defRPr>
            </a:lvl2pPr>
            <a:lvl3pPr algn="l">
              <a:spcBef>
                <a:spcPts val="422"/>
              </a:spcBef>
              <a:buClr>
                <a:schemeClr val="accent3"/>
              </a:buClr>
              <a:buFont typeface="Lucida Grande"/>
              <a:buChar char="●"/>
              <a:defRPr sz="1160" i="1" u="none">
                <a:latin typeface="Georgia"/>
                <a:cs typeface="Georgia"/>
              </a:defRPr>
            </a:lvl3pPr>
            <a:lvl4pPr algn="l">
              <a:defRPr sz="1265">
                <a:latin typeface="Georgia"/>
                <a:cs typeface="Georgia"/>
              </a:defRPr>
            </a:lvl4pPr>
            <a:lvl5pPr algn="l">
              <a:defRPr sz="1265">
                <a:latin typeface="Georgia"/>
                <a:cs typeface="Georgia"/>
              </a:defRPr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</p:spTree>
    <p:extLst>
      <p:ext uri="{BB962C8B-B14F-4D97-AF65-F5344CB8AC3E}">
        <p14:creationId xmlns:p14="http://schemas.microsoft.com/office/powerpoint/2010/main" val="346450393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1" descr="drop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72" y="549176"/>
            <a:ext cx="1072679" cy="897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343784" y="656196"/>
            <a:ext cx="5893594" cy="669727"/>
          </a:xfrm>
          <a:prstGeom prst="rect">
            <a:avLst/>
          </a:prstGeom>
        </p:spPr>
        <p:txBody>
          <a:bodyPr anchor="ctr" anchorCtr="0"/>
          <a:lstStyle>
            <a:lvl1pPr>
              <a:defRPr sz="2531" u="none"/>
            </a:lvl1pPr>
          </a:lstStyle>
          <a:p>
            <a:r>
              <a:rPr lang="sv-SE"/>
              <a:t>Klicka här för att ändra format</a:t>
            </a:r>
            <a:endParaRPr lang="sv-SE" dirty="0"/>
          </a:p>
        </p:txBody>
      </p:sp>
      <p:sp>
        <p:nvSpPr>
          <p:cNvPr id="5" name="Platshållare för innehåll 3"/>
          <p:cNvSpPr>
            <a:spLocks noGrp="1"/>
          </p:cNvSpPr>
          <p:nvPr>
            <p:ph sz="half" idx="2"/>
          </p:nvPr>
        </p:nvSpPr>
        <p:spPr>
          <a:xfrm>
            <a:off x="457647" y="2174380"/>
            <a:ext cx="4039568" cy="3951387"/>
          </a:xfrm>
          <a:prstGeom prst="rect">
            <a:avLst/>
          </a:prstGeom>
        </p:spPr>
        <p:txBody>
          <a:bodyPr vert="horz"/>
          <a:lstStyle>
            <a:lvl1pPr marL="0" indent="0">
              <a:defRPr sz="1371">
                <a:latin typeface="Georgia"/>
                <a:cs typeface="Georgia"/>
              </a:defRPr>
            </a:lvl1pPr>
            <a:lvl2pPr>
              <a:defRPr sz="1055"/>
            </a:lvl2pPr>
            <a:lvl3pPr>
              <a:defRPr sz="949"/>
            </a:lvl3pPr>
            <a:lvl4pPr>
              <a:defRPr sz="844"/>
            </a:lvl4pPr>
            <a:lvl5pPr>
              <a:defRPr sz="844"/>
            </a:lvl5pPr>
            <a:lvl6pPr>
              <a:defRPr sz="844"/>
            </a:lvl6pPr>
            <a:lvl7pPr>
              <a:defRPr sz="844"/>
            </a:lvl7pPr>
            <a:lvl8pPr>
              <a:defRPr sz="844"/>
            </a:lvl8pPr>
            <a:lvl9pPr>
              <a:defRPr sz="844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7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4644554" y="2174380"/>
            <a:ext cx="4041800" cy="3951387"/>
          </a:xfrm>
          <a:prstGeom prst="rect">
            <a:avLst/>
          </a:prstGeom>
        </p:spPr>
        <p:txBody>
          <a:bodyPr vert="horz"/>
          <a:lstStyle>
            <a:lvl1pPr marL="0" indent="0">
              <a:defRPr sz="1371">
                <a:latin typeface="Georgia"/>
                <a:cs typeface="Georgia"/>
              </a:defRPr>
            </a:lvl1pPr>
            <a:lvl2pPr>
              <a:defRPr sz="1055"/>
            </a:lvl2pPr>
            <a:lvl3pPr>
              <a:defRPr sz="949"/>
            </a:lvl3pPr>
            <a:lvl4pPr>
              <a:defRPr sz="844"/>
            </a:lvl4pPr>
            <a:lvl5pPr>
              <a:defRPr sz="844"/>
            </a:lvl5pPr>
            <a:lvl6pPr>
              <a:defRPr sz="844"/>
            </a:lvl6pPr>
            <a:lvl7pPr>
              <a:defRPr sz="844"/>
            </a:lvl7pPr>
            <a:lvl8pPr>
              <a:defRPr sz="844"/>
            </a:lvl8pPr>
            <a:lvl9pPr>
              <a:defRPr sz="844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230198279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1" descr="drop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72" y="549176"/>
            <a:ext cx="1072679" cy="897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343784" y="656196"/>
            <a:ext cx="5893594" cy="669727"/>
          </a:xfrm>
          <a:prstGeom prst="rect">
            <a:avLst/>
          </a:prstGeom>
        </p:spPr>
        <p:txBody>
          <a:bodyPr anchor="ctr" anchorCtr="0"/>
          <a:lstStyle>
            <a:lvl1pPr>
              <a:defRPr sz="2531" u="none"/>
            </a:lvl1pPr>
          </a:lstStyle>
          <a:p>
            <a:r>
              <a:rPr lang="sv-SE"/>
              <a:t>Klicka här för att ändra format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12177829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3D77E-545F-4738-89E1-F5264BF8D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F2506-857B-4154-8E70-F4B47C438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FFB79-0643-4553-80F1-39DD483D4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9E6C0-ADD1-4FA3-B623-52C1F7BA2B55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11BB5-49A7-499F-AACC-63AD4CE3E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3226A-F154-4DED-90DF-2753E0C20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74145-BA01-4487-B387-317A2B38AAF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370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088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375" b="1">
          <a:solidFill>
            <a:schemeClr val="tx1"/>
          </a:solidFill>
          <a:latin typeface="Arial"/>
          <a:ea typeface="+mj-ea"/>
          <a:cs typeface="Arial"/>
          <a:sym typeface="Gill Sans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375" b="1">
          <a:solidFill>
            <a:schemeClr val="tx1"/>
          </a:solidFill>
          <a:latin typeface="Arial" pitchFamily="34" charset="0"/>
          <a:ea typeface="ヒラギノ角ゴ ProN W3" charset="-128"/>
          <a:cs typeface="Arial" pitchFamily="34" charset="0"/>
          <a:sym typeface="Gill Sans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375" b="1">
          <a:solidFill>
            <a:schemeClr val="tx1"/>
          </a:solidFill>
          <a:latin typeface="Arial" pitchFamily="34" charset="0"/>
          <a:ea typeface="ヒラギノ角ゴ ProN W3" charset="-128"/>
          <a:cs typeface="Arial" pitchFamily="34" charset="0"/>
          <a:sym typeface="Gill Sans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375" b="1">
          <a:solidFill>
            <a:schemeClr val="tx1"/>
          </a:solidFill>
          <a:latin typeface="Arial" pitchFamily="34" charset="0"/>
          <a:ea typeface="ヒラギノ角ゴ ProN W3" charset="-128"/>
          <a:cs typeface="Arial" pitchFamily="34" charset="0"/>
          <a:sym typeface="Gill Sans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375" b="1">
          <a:solidFill>
            <a:schemeClr val="tx1"/>
          </a:solidFill>
          <a:latin typeface="Arial" pitchFamily="34" charset="0"/>
          <a:ea typeface="ヒラギノ角ゴ ProN W3" charset="-128"/>
          <a:cs typeface="Arial" pitchFamily="34" charset="0"/>
          <a:sym typeface="Gill Sans" charset="0"/>
        </a:defRPr>
      </a:lvl5pPr>
      <a:lvl6pPr marL="241093" algn="ctr" rtl="0" eaLnBrk="1" fontAlgn="base" hangingPunct="1">
        <a:spcBef>
          <a:spcPct val="0"/>
        </a:spcBef>
        <a:spcAft>
          <a:spcPct val="0"/>
        </a:spcAft>
        <a:defRPr sz="443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6pPr>
      <a:lvl7pPr marL="482186" algn="ctr" rtl="0" eaLnBrk="1" fontAlgn="base" hangingPunct="1">
        <a:spcBef>
          <a:spcPct val="0"/>
        </a:spcBef>
        <a:spcAft>
          <a:spcPct val="0"/>
        </a:spcAft>
        <a:defRPr sz="443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7pPr>
      <a:lvl8pPr marL="723279" algn="ctr" rtl="0" eaLnBrk="1" fontAlgn="base" hangingPunct="1">
        <a:spcBef>
          <a:spcPct val="0"/>
        </a:spcBef>
        <a:spcAft>
          <a:spcPct val="0"/>
        </a:spcAft>
        <a:defRPr sz="443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8pPr>
      <a:lvl9pPr marL="964372" algn="ctr" rtl="0" eaLnBrk="1" fontAlgn="base" hangingPunct="1">
        <a:spcBef>
          <a:spcPct val="0"/>
        </a:spcBef>
        <a:spcAft>
          <a:spcPct val="0"/>
        </a:spcAft>
        <a:defRPr sz="443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9pPr>
    </p:titleStyle>
    <p:bodyStyle>
      <a:lvl1pPr marL="180820" indent="-180820" algn="l" rtl="0" eaLnBrk="0" fontAlgn="base" hangingPunct="0">
        <a:spcBef>
          <a:spcPct val="0"/>
        </a:spcBef>
        <a:spcAft>
          <a:spcPct val="0"/>
        </a:spcAft>
        <a:defRPr sz="1265">
          <a:solidFill>
            <a:schemeClr val="tx1"/>
          </a:solidFill>
          <a:latin typeface="Arial"/>
          <a:ea typeface="+mn-ea"/>
          <a:cs typeface="Arial"/>
          <a:sym typeface="Gill Sans" charset="0"/>
        </a:defRPr>
      </a:lvl1pPr>
      <a:lvl2pPr marL="391776" indent="-150683" algn="ctr" rtl="0" eaLnBrk="0" fontAlgn="base" hangingPunct="0">
        <a:spcBef>
          <a:spcPct val="0"/>
        </a:spcBef>
        <a:spcAft>
          <a:spcPct val="0"/>
        </a:spcAft>
        <a:buChar char="–"/>
        <a:defRPr sz="1898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602732" indent="-120547" algn="ctr" rtl="0" eaLnBrk="0" fontAlgn="base" hangingPunct="0">
        <a:spcBef>
          <a:spcPct val="0"/>
        </a:spcBef>
        <a:spcAft>
          <a:spcPct val="0"/>
        </a:spcAft>
        <a:buChar char="•"/>
        <a:defRPr sz="1898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843826" indent="-120547" algn="ctr" rtl="0" eaLnBrk="0" fontAlgn="base" hangingPunct="0">
        <a:spcBef>
          <a:spcPct val="0"/>
        </a:spcBef>
        <a:spcAft>
          <a:spcPct val="0"/>
        </a:spcAft>
        <a:buChar char="–"/>
        <a:defRPr sz="1898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1084919" indent="-120547" algn="ctr" rtl="0" eaLnBrk="0" fontAlgn="base" hangingPunct="0">
        <a:spcBef>
          <a:spcPct val="0"/>
        </a:spcBef>
        <a:spcAft>
          <a:spcPct val="0"/>
        </a:spcAft>
        <a:buChar char="»"/>
        <a:defRPr sz="1898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41093" algn="ctr" rtl="0" eaLnBrk="1" fontAlgn="base" hangingPunct="1">
        <a:spcBef>
          <a:spcPct val="0"/>
        </a:spcBef>
        <a:spcAft>
          <a:spcPct val="0"/>
        </a:spcAft>
        <a:defRPr sz="1898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482186" algn="ctr" rtl="0" eaLnBrk="1" fontAlgn="base" hangingPunct="1">
        <a:spcBef>
          <a:spcPct val="0"/>
        </a:spcBef>
        <a:spcAft>
          <a:spcPct val="0"/>
        </a:spcAft>
        <a:defRPr sz="1898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723279" algn="ctr" rtl="0" eaLnBrk="1" fontAlgn="base" hangingPunct="1">
        <a:spcBef>
          <a:spcPct val="0"/>
        </a:spcBef>
        <a:spcAft>
          <a:spcPct val="0"/>
        </a:spcAft>
        <a:defRPr sz="1898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964372" algn="ctr" rtl="0" eaLnBrk="1" fontAlgn="base" hangingPunct="1">
        <a:spcBef>
          <a:spcPct val="0"/>
        </a:spcBef>
        <a:spcAft>
          <a:spcPct val="0"/>
        </a:spcAft>
        <a:defRPr sz="1898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sv-SE"/>
      </a:defPPr>
      <a:lvl1pPr marL="0" algn="l" defTabSz="24109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1pPr>
      <a:lvl2pPr marL="241093" algn="l" defTabSz="24109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2pPr>
      <a:lvl3pPr marL="482186" algn="l" defTabSz="24109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3pPr>
      <a:lvl4pPr marL="723279" algn="l" defTabSz="24109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4pPr>
      <a:lvl5pPr marL="964372" algn="l" defTabSz="24109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5pPr>
      <a:lvl6pPr marL="1205465" algn="l" defTabSz="24109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6pPr>
      <a:lvl7pPr marL="1446558" algn="l" defTabSz="24109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7pPr>
      <a:lvl8pPr marL="1687651" algn="l" defTabSz="24109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8pPr>
      <a:lvl9pPr marL="1928744" algn="l" defTabSz="24109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Content Placeholder 1"/>
          <p:cNvSpPr>
            <a:spLocks noGrp="1"/>
          </p:cNvSpPr>
          <p:nvPr>
            <p:ph idx="1"/>
          </p:nvPr>
        </p:nvSpPr>
        <p:spPr>
          <a:xfrm>
            <a:off x="1219200" y="3637188"/>
            <a:ext cx="2148759" cy="361684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477" b="1" i="1" dirty="0">
                <a:latin typeface="Arial" charset="0"/>
                <a:ea typeface="ヒラギノ角ゴ ProN W3" charset="0"/>
              </a:rPr>
              <a:t>Optimus Octavian</a:t>
            </a:r>
          </a:p>
          <a:p>
            <a:endParaRPr lang="en-US" sz="1055" i="1" dirty="0">
              <a:latin typeface="Arial" charset="0"/>
              <a:ea typeface="ヒラギノ角ゴ ProN W3" charset="0"/>
            </a:endParaRPr>
          </a:p>
          <a:p>
            <a:endParaRPr lang="en-US" sz="1055" dirty="0">
              <a:latin typeface="Arial" charset="0"/>
              <a:ea typeface="ヒラギノ角ゴ ProN W3" charset="0"/>
            </a:endParaRPr>
          </a:p>
        </p:txBody>
      </p:sp>
      <p:sp>
        <p:nvSpPr>
          <p:cNvPr id="117763" name="Title 2"/>
          <p:cNvSpPr>
            <a:spLocks noGrp="1"/>
          </p:cNvSpPr>
          <p:nvPr>
            <p:ph type="title"/>
          </p:nvPr>
        </p:nvSpPr>
        <p:spPr>
          <a:xfrm>
            <a:off x="537029" y="2992122"/>
            <a:ext cx="5834742" cy="873758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sv-SE" sz="4800" dirty="0" err="1"/>
              <a:t>CoPilot</a:t>
            </a:r>
            <a:r>
              <a:rPr lang="sv-SE" sz="4800" dirty="0"/>
              <a:t> </a:t>
            </a:r>
            <a:r>
              <a:rPr lang="sv-SE" sz="4800" dirty="0" err="1"/>
              <a:t>Safe</a:t>
            </a:r>
            <a:r>
              <a:rPr lang="sv-SE" sz="4800" dirty="0"/>
              <a:t> Assist</a:t>
            </a:r>
            <a:br>
              <a:rPr lang="en-US" sz="3480" dirty="0">
                <a:latin typeface="Arial" charset="0"/>
                <a:ea typeface="ヒラギノ角ゴ ProN W3" charset="0"/>
              </a:rPr>
            </a:br>
            <a:endParaRPr lang="en-US" sz="1477" dirty="0">
              <a:latin typeface="Arial" charset="0"/>
              <a:ea typeface="ヒラギノ角ゴ ProN W3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43012C-73B7-413A-AACF-D8DBDA197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4145781"/>
            <a:ext cx="1641461" cy="148855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BB0BA628-C6D6-4184-8781-57884CE9FDF5}"/>
              </a:ext>
            </a:extLst>
          </p:cNvPr>
          <p:cNvSpPr txBox="1">
            <a:spLocks/>
          </p:cNvSpPr>
          <p:nvPr/>
        </p:nvSpPr>
        <p:spPr bwMode="auto">
          <a:xfrm>
            <a:off x="894896" y="566327"/>
            <a:ext cx="7233105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6400" b="1">
                <a:solidFill>
                  <a:schemeClr val="tx1"/>
                </a:solidFill>
                <a:latin typeface="Arial"/>
                <a:ea typeface="+mj-ea"/>
                <a:cs typeface="Arial"/>
                <a:sym typeface="Gill Sans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6400" b="1">
                <a:solidFill>
                  <a:schemeClr val="tx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6400" b="1">
                <a:solidFill>
                  <a:schemeClr val="tx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6400" b="1">
                <a:solidFill>
                  <a:schemeClr val="tx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6400" b="1">
                <a:solidFill>
                  <a:schemeClr val="tx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r>
              <a:rPr lang="en-US" sz="2400" kern="0" dirty="0"/>
              <a:t>Software Engineering 2: Project Teamwork</a:t>
            </a:r>
            <a:br>
              <a:rPr lang="en-US" sz="2400" kern="0" dirty="0"/>
            </a:br>
            <a:r>
              <a:rPr lang="en-US" sz="2400" kern="0" dirty="0" err="1">
                <a:latin typeface="Arial" charset="0"/>
                <a:ea typeface="ヒラギノ角ゴ ProN W3" charset="0"/>
              </a:rPr>
              <a:t>Mälardalen</a:t>
            </a:r>
            <a:r>
              <a:rPr lang="en-US" sz="2400" kern="0" dirty="0">
                <a:latin typeface="Arial" charset="0"/>
                <a:ea typeface="ヒラギノ角ゴ ProN W3" charset="0"/>
              </a:rPr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88016684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8F7033-7E28-4EC8-9A0B-F2BE0DD7B0A2}"/>
              </a:ext>
            </a:extLst>
          </p:cNvPr>
          <p:cNvSpPr txBox="1"/>
          <p:nvPr/>
        </p:nvSpPr>
        <p:spPr>
          <a:xfrm>
            <a:off x="470517" y="2541721"/>
            <a:ext cx="8510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We started doing the high-level design… but we had to redo many things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DDB8F7-A72C-4666-844B-D9CAA9CECF7F}"/>
              </a:ext>
            </a:extLst>
          </p:cNvPr>
          <p:cNvSpPr/>
          <p:nvPr/>
        </p:nvSpPr>
        <p:spPr>
          <a:xfrm>
            <a:off x="1167940" y="3177506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Class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Sequence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Use case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Database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System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F33E0B-0A8E-498D-AE2E-520D987C5672}"/>
              </a:ext>
            </a:extLst>
          </p:cNvPr>
          <p:cNvSpPr txBox="1"/>
          <p:nvPr/>
        </p:nvSpPr>
        <p:spPr>
          <a:xfrm>
            <a:off x="3919513" y="5362413"/>
            <a:ext cx="1574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Arial" panose="020B0604020202020204" pitchFamily="34" charset="0"/>
                <a:cs typeface="Arial" panose="020B0604020202020204" pitchFamily="34" charset="0"/>
              </a:rPr>
              <a:t>AGILE!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6B41127D-99C8-48CD-835B-0991E7619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45" y="465546"/>
            <a:ext cx="1098660" cy="996314"/>
          </a:xfrm>
          <a:prstGeom prst="rect">
            <a:avLst/>
          </a:prstGeom>
        </p:spPr>
      </p:pic>
      <p:sp>
        <p:nvSpPr>
          <p:cNvPr id="10" name="Título 2">
            <a:extLst>
              <a:ext uri="{FF2B5EF4-FFF2-40B4-BE49-F238E27FC236}">
                <a16:creationId xmlns:a16="http://schemas.microsoft.com/office/drawing/2014/main" id="{3C43EE92-C3FF-40F4-A423-EF8DC60FA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960" y="628839"/>
            <a:ext cx="5893594" cy="669727"/>
          </a:xfrm>
        </p:spPr>
        <p:txBody>
          <a:bodyPr/>
          <a:lstStyle/>
          <a:p>
            <a:r>
              <a:rPr lang="es-ES" dirty="0" err="1"/>
              <a:t>Important</a:t>
            </a:r>
            <a:r>
              <a:rPr lang="es-ES" dirty="0"/>
              <a:t> </a:t>
            </a:r>
            <a:r>
              <a:rPr lang="es-ES" dirty="0" err="1"/>
              <a:t>events</a:t>
            </a:r>
            <a:r>
              <a:rPr lang="es-ES" dirty="0"/>
              <a:t> and </a:t>
            </a:r>
            <a:r>
              <a:rPr lang="es-ES" dirty="0" err="1"/>
              <a:t>changes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029506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2486" y="628839"/>
            <a:ext cx="5893594" cy="669727"/>
          </a:xfrm>
        </p:spPr>
        <p:txBody>
          <a:bodyPr/>
          <a:lstStyle/>
          <a:p>
            <a:r>
              <a:rPr lang="es-ES" dirty="0" err="1"/>
              <a:t>Implemented</a:t>
            </a:r>
            <a:r>
              <a:rPr lang="es-ES" dirty="0"/>
              <a:t> </a:t>
            </a:r>
            <a:r>
              <a:rPr lang="es-ES" dirty="0" err="1"/>
              <a:t>features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EFF49A-38A4-4D69-87CC-A7D92127B81E}"/>
              </a:ext>
            </a:extLst>
          </p:cNvPr>
          <p:cNvSpPr txBox="1"/>
          <p:nvPr/>
        </p:nvSpPr>
        <p:spPr>
          <a:xfrm>
            <a:off x="1167940" y="2479728"/>
            <a:ext cx="349967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On a prototype level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GUI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App-server connection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imulated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Simulated server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3EB54CA-3CC0-4A92-AF54-8B3BBA14D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45" y="465546"/>
            <a:ext cx="1098660" cy="99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455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EFF49A-38A4-4D69-87CC-A7D92127B81E}"/>
              </a:ext>
            </a:extLst>
          </p:cNvPr>
          <p:cNvSpPr txBox="1"/>
          <p:nvPr/>
        </p:nvSpPr>
        <p:spPr>
          <a:xfrm>
            <a:off x="1167940" y="2479728"/>
            <a:ext cx="349967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On a prototype level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GUI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App-server connection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Simulated 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Simulated server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4AA996-BE6B-4265-86D5-D1EFC317C1B3}"/>
              </a:ext>
            </a:extLst>
          </p:cNvPr>
          <p:cNvSpPr txBox="1"/>
          <p:nvPr/>
        </p:nvSpPr>
        <p:spPr>
          <a:xfrm>
            <a:off x="1157924" y="4513316"/>
            <a:ext cx="44472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Final 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We are working on it right now!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55CC2C2D-33C3-473D-B57D-8CF1BE851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45" y="465546"/>
            <a:ext cx="1098660" cy="996314"/>
          </a:xfrm>
          <a:prstGeom prst="rect">
            <a:avLst/>
          </a:prstGeom>
        </p:spPr>
      </p:pic>
      <p:sp>
        <p:nvSpPr>
          <p:cNvPr id="9" name="Título 2">
            <a:extLst>
              <a:ext uri="{FF2B5EF4-FFF2-40B4-BE49-F238E27FC236}">
                <a16:creationId xmlns:a16="http://schemas.microsoft.com/office/drawing/2014/main" id="{1C524027-1F3D-4517-B171-E77814033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2486" y="628839"/>
            <a:ext cx="5893594" cy="669727"/>
          </a:xfrm>
        </p:spPr>
        <p:txBody>
          <a:bodyPr/>
          <a:lstStyle/>
          <a:p>
            <a:r>
              <a:rPr lang="es-ES" dirty="0" err="1"/>
              <a:t>Implemented</a:t>
            </a:r>
            <a:r>
              <a:rPr lang="es-ES" dirty="0"/>
              <a:t> </a:t>
            </a:r>
            <a:r>
              <a:rPr lang="es-ES" dirty="0" err="1"/>
              <a:t>features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661380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BDA289-0006-48F6-8D2C-5B8B7927B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3129" y="628839"/>
            <a:ext cx="5893594" cy="669727"/>
          </a:xfrm>
        </p:spPr>
        <p:txBody>
          <a:bodyPr/>
          <a:lstStyle/>
          <a:p>
            <a:r>
              <a:rPr lang="es-ES" dirty="0"/>
              <a:t>High-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Architecture</a:t>
            </a:r>
            <a:endParaRPr lang="en-GB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B809C7B7-604F-4EEA-AEEC-B4EE964250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2704" y="2721595"/>
            <a:ext cx="7595753" cy="2732485"/>
          </a:xfrm>
        </p:spPr>
        <p:txBody>
          <a:bodyPr/>
          <a:lstStyle/>
          <a:p>
            <a:pPr lvl="1">
              <a:buFontTx/>
              <a:buChar char="-"/>
            </a:pPr>
            <a:r>
              <a:rPr lang="en-GB" sz="2000" i="0" dirty="0">
                <a:latin typeface="Arial" panose="020B0604020202020204" pitchFamily="34" charset="0"/>
                <a:cs typeface="Arial" panose="020B0604020202020204" pitchFamily="34" charset="0"/>
              </a:rPr>
              <a:t>Tiered-Client-Server</a:t>
            </a:r>
          </a:p>
          <a:p>
            <a:pPr marL="241093" lvl="1" indent="0">
              <a:buNone/>
            </a:pPr>
            <a:endParaRPr lang="en-GB" sz="20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r>
              <a:rPr lang="en-GB" sz="2000" i="0" dirty="0">
                <a:latin typeface="Arial" panose="020B0604020202020204" pitchFamily="34" charset="0"/>
                <a:cs typeface="Arial" panose="020B0604020202020204" pitchFamily="34" charset="0"/>
              </a:rPr>
              <a:t>Server-Client with Model View Controller in the client</a:t>
            </a:r>
          </a:p>
          <a:p>
            <a:pPr lvl="1">
              <a:buFontTx/>
              <a:buChar char="-"/>
            </a:pPr>
            <a:endParaRPr lang="es-ES" sz="20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r>
              <a:rPr lang="en-GB" sz="2000" i="0" dirty="0">
                <a:latin typeface="Arial" panose="020B0604020202020204" pitchFamily="34" charset="0"/>
                <a:cs typeface="Arial" panose="020B0604020202020204" pitchFamily="34" charset="0"/>
              </a:rPr>
              <a:t>MVC with a connection to server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F364B9EB-DA02-47B9-A58A-65082F84B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45" y="465546"/>
            <a:ext cx="1098660" cy="99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5855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B809C7B7-604F-4EEA-AEEC-B4EE964250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2704" y="2721595"/>
            <a:ext cx="7595753" cy="2732485"/>
          </a:xfrm>
        </p:spPr>
        <p:txBody>
          <a:bodyPr/>
          <a:lstStyle/>
          <a:p>
            <a:pPr lvl="1">
              <a:buFontTx/>
              <a:buChar char="-"/>
            </a:pPr>
            <a:r>
              <a:rPr lang="en-GB" sz="2000" i="0" dirty="0">
                <a:latin typeface="Arial" panose="020B0604020202020204" pitchFamily="34" charset="0"/>
                <a:cs typeface="Arial" panose="020B0604020202020204" pitchFamily="34" charset="0"/>
              </a:rPr>
              <a:t>Tiered-Client-Server</a:t>
            </a:r>
          </a:p>
          <a:p>
            <a:pPr marL="241093" lvl="1" indent="0">
              <a:buNone/>
            </a:pPr>
            <a:endParaRPr lang="en-GB" sz="20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r>
              <a:rPr lang="en-GB" sz="2000" i="0" dirty="0">
                <a:latin typeface="Arial" panose="020B0604020202020204" pitchFamily="34" charset="0"/>
                <a:cs typeface="Arial" panose="020B0604020202020204" pitchFamily="34" charset="0"/>
              </a:rPr>
              <a:t>Server-Client with Model View Controller in the client</a:t>
            </a:r>
          </a:p>
          <a:p>
            <a:pPr lvl="1">
              <a:buFontTx/>
              <a:buChar char="-"/>
            </a:pPr>
            <a:endParaRPr lang="es-ES" sz="20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r>
              <a:rPr lang="en-GB" sz="2000" i="0" dirty="0">
                <a:latin typeface="Arial" panose="020B0604020202020204" pitchFamily="34" charset="0"/>
                <a:cs typeface="Arial" panose="020B0604020202020204" pitchFamily="34" charset="0"/>
              </a:rPr>
              <a:t>MVC with a connection to server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2112E74-3FC7-4278-861C-6FEFA21DB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396" y="2721595"/>
            <a:ext cx="934696" cy="544043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DB441282-9259-4C81-A02A-6AB5A330E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45" y="465546"/>
            <a:ext cx="1098660" cy="996314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32EDE211-0C0E-48D9-987B-ED77D0ECD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3129" y="628839"/>
            <a:ext cx="5893594" cy="669727"/>
          </a:xfrm>
        </p:spPr>
        <p:txBody>
          <a:bodyPr/>
          <a:lstStyle/>
          <a:p>
            <a:r>
              <a:rPr lang="es-ES" dirty="0"/>
              <a:t>High-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Architecture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515638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B809C7B7-604F-4EEA-AEEC-B4EE964250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2704" y="2721595"/>
            <a:ext cx="7595753" cy="2732485"/>
          </a:xfrm>
        </p:spPr>
        <p:txBody>
          <a:bodyPr/>
          <a:lstStyle/>
          <a:p>
            <a:pPr lvl="1">
              <a:buFontTx/>
              <a:buChar char="-"/>
            </a:pPr>
            <a:r>
              <a:rPr lang="en-GB" sz="2000" i="0" dirty="0">
                <a:latin typeface="Arial" panose="020B0604020202020204" pitchFamily="34" charset="0"/>
                <a:cs typeface="Arial" panose="020B0604020202020204" pitchFamily="34" charset="0"/>
              </a:rPr>
              <a:t>Tiered-Client-Server</a:t>
            </a:r>
          </a:p>
          <a:p>
            <a:pPr marL="241093" lvl="1" indent="0">
              <a:buNone/>
            </a:pPr>
            <a:endParaRPr lang="en-GB" sz="20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r>
              <a:rPr lang="en-GB" sz="2000" i="0" dirty="0">
                <a:latin typeface="Arial" panose="020B0604020202020204" pitchFamily="34" charset="0"/>
                <a:cs typeface="Arial" panose="020B0604020202020204" pitchFamily="34" charset="0"/>
              </a:rPr>
              <a:t>Server-Client with Model View Controller in the client</a:t>
            </a:r>
          </a:p>
          <a:p>
            <a:pPr lvl="1">
              <a:buFontTx/>
              <a:buChar char="-"/>
            </a:pPr>
            <a:endParaRPr lang="es-ES" sz="20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r>
              <a:rPr lang="en-GB" sz="2000" i="0" dirty="0">
                <a:latin typeface="Arial" panose="020B0604020202020204" pitchFamily="34" charset="0"/>
                <a:cs typeface="Arial" panose="020B0604020202020204" pitchFamily="34" charset="0"/>
              </a:rPr>
              <a:t>MVC with a connection to server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2112E74-3FC7-4278-861C-6FEFA21DB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396" y="2721595"/>
            <a:ext cx="934696" cy="54404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0354191-D2C4-4635-9C69-EDACEFAB9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396" y="3365834"/>
            <a:ext cx="934696" cy="544043"/>
          </a:xfrm>
          <a:prstGeom prst="rect">
            <a:avLst/>
          </a:prstGeom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7F1C933A-98F1-48C4-A94F-12F8B03B0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45" y="465546"/>
            <a:ext cx="1098660" cy="996314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BC963204-7FB7-4CE6-9877-CFE6F4A74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3129" y="628839"/>
            <a:ext cx="5893594" cy="669727"/>
          </a:xfrm>
        </p:spPr>
        <p:txBody>
          <a:bodyPr/>
          <a:lstStyle/>
          <a:p>
            <a:r>
              <a:rPr lang="es-ES" dirty="0"/>
              <a:t>High-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Architecture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71276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7404" y="628839"/>
            <a:ext cx="5893594" cy="669727"/>
          </a:xfrm>
        </p:spPr>
        <p:txBody>
          <a:bodyPr/>
          <a:lstStyle/>
          <a:p>
            <a:r>
              <a:rPr lang="es-ES" dirty="0"/>
              <a:t>And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winner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…</a:t>
            </a:r>
            <a:endParaRPr lang="en-GB" dirty="0"/>
          </a:p>
        </p:txBody>
      </p:sp>
      <p:pic>
        <p:nvPicPr>
          <p:cNvPr id="4" name="Imagen 3" descr="C:\Users\fernando\Downloads\software-architecture-figure.png">
            <a:extLst>
              <a:ext uri="{FF2B5EF4-FFF2-40B4-BE49-F238E27FC236}">
                <a16:creationId xmlns:a16="http://schemas.microsoft.com/office/drawing/2014/main" id="{7EEE67B6-7650-4F99-B93D-CD56821A824A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2" b="7074"/>
          <a:stretch/>
        </p:blipFill>
        <p:spPr bwMode="auto">
          <a:xfrm>
            <a:off x="246742" y="3296555"/>
            <a:ext cx="8601721" cy="322035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F0C67781-A10D-437F-A727-771D5A4D247F}"/>
              </a:ext>
            </a:extLst>
          </p:cNvPr>
          <p:cNvSpPr/>
          <p:nvPr/>
        </p:nvSpPr>
        <p:spPr>
          <a:xfrm>
            <a:off x="207830" y="2650194"/>
            <a:ext cx="44198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GB" sz="2000" i="0" dirty="0">
                <a:latin typeface="Arial" panose="020B0604020202020204" pitchFamily="34" charset="0"/>
                <a:cs typeface="Arial" panose="020B0604020202020204" pitchFamily="34" charset="0"/>
              </a:rPr>
              <a:t>-MVC with a connection to server</a:t>
            </a: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B1C3E261-807D-4027-BFD8-4F4BC8547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45" y="465546"/>
            <a:ext cx="1098660" cy="99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90915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10F19A-3DFE-4B68-9C64-C547434A2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0620" y="628839"/>
            <a:ext cx="5893594" cy="669727"/>
          </a:xfrm>
        </p:spPr>
        <p:txBody>
          <a:bodyPr/>
          <a:lstStyle/>
          <a:p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motivated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design</a:t>
            </a:r>
            <a:r>
              <a:rPr lang="es-ES" dirty="0"/>
              <a:t>?</a:t>
            </a:r>
            <a:endParaRPr lang="en-GB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48E7BCF-34EE-4A8B-9841-3058704D38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01581" y="2891471"/>
            <a:ext cx="5893594" cy="3643313"/>
          </a:xfrm>
        </p:spPr>
        <p:txBody>
          <a:bodyPr/>
          <a:lstStyle/>
          <a:p>
            <a:pPr>
              <a:buFontTx/>
              <a:buChar char="-"/>
            </a:pP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DB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be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able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store data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workers</a:t>
            </a:r>
            <a:endParaRPr lang="es-ES" sz="20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s-ES" sz="20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Co-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Pilot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has API 15</a:t>
            </a:r>
          </a:p>
          <a:p>
            <a:pPr>
              <a:buFontTx/>
              <a:buChar char="-"/>
            </a:pPr>
            <a:endParaRPr lang="es-ES" sz="20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workers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operator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must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provide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  <a:endParaRPr lang="es-ES" sz="20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endParaRPr lang="es-ES" sz="2000" i="0" dirty="0"/>
          </a:p>
          <a:p>
            <a:pPr>
              <a:buFontTx/>
              <a:buChar char="-"/>
            </a:pPr>
            <a:endParaRPr lang="es-ES" sz="2000" i="0" dirty="0"/>
          </a:p>
          <a:p>
            <a:pPr>
              <a:buFontTx/>
              <a:buChar char="-"/>
            </a:pPr>
            <a:endParaRPr lang="en-GB" sz="2000" i="0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915A5B5-1C07-46F0-BA9B-11CDAAED5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45" y="465546"/>
            <a:ext cx="1098660" cy="99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1187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374" y="628839"/>
            <a:ext cx="5893594" cy="669727"/>
          </a:xfrm>
        </p:spPr>
        <p:txBody>
          <a:bodyPr/>
          <a:lstStyle/>
          <a:p>
            <a:r>
              <a:rPr lang="es-ES" dirty="0" err="1"/>
              <a:t>Being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DB </a:t>
            </a:r>
            <a:r>
              <a:rPr lang="es-ES" dirty="0" err="1"/>
              <a:t>like</a:t>
            </a:r>
            <a:r>
              <a:rPr lang="es-ES" dirty="0"/>
              <a:t>…</a:t>
            </a:r>
            <a:endParaRPr lang="en-GB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9DE8089-1720-4B28-BFF1-624B04F8A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1" y="1742492"/>
            <a:ext cx="8969829" cy="5115508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656820B-FAFD-4F11-A466-D278E78BC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45" y="465546"/>
            <a:ext cx="1098660" cy="99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3564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416" y="628839"/>
            <a:ext cx="5893594" cy="669727"/>
          </a:xfrm>
        </p:spPr>
        <p:txBody>
          <a:bodyPr/>
          <a:lstStyle/>
          <a:p>
            <a:r>
              <a:rPr lang="es-ES" dirty="0"/>
              <a:t>Who are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actors</a:t>
            </a:r>
            <a:r>
              <a:rPr lang="es-ES" dirty="0"/>
              <a:t>?</a:t>
            </a:r>
            <a:endParaRPr lang="en-GB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388F8D4D-1969-4F72-B30E-0628E8D183D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66600" y="2462648"/>
            <a:ext cx="6059349" cy="3985683"/>
          </a:xfrm>
        </p:spPr>
        <p:txBody>
          <a:bodyPr/>
          <a:lstStyle/>
          <a:p>
            <a:pPr marL="0" indent="0">
              <a:buNone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Will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Construction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Site</a:t>
            </a:r>
            <a:endParaRPr lang="es-ES" sz="20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endParaRPr lang="es-ES" sz="20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endParaRPr lang="es-ES" sz="20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Will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in a machine (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Co-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Pilot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buFontTx/>
              <a:buChar char="-"/>
            </a:pPr>
            <a:endParaRPr lang="es-ES" sz="20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endParaRPr lang="es-ES" sz="20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Will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manage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Construction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Site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Inside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Construction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Site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buFontTx/>
              <a:buChar char="-"/>
            </a:pPr>
            <a:endParaRPr lang="es-ES" sz="20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Will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manage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workers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  (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Outside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Construction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Site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GB" sz="200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37C43B2-D678-4FA1-8675-D0BAE2CB9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87" y="2248925"/>
            <a:ext cx="1524213" cy="4413131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041D809A-A42E-491F-AFA6-78A8FAE03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45" y="465546"/>
            <a:ext cx="1098660" cy="99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7053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45" y="465546"/>
            <a:ext cx="1098660" cy="9963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453" y="628839"/>
            <a:ext cx="5893594" cy="669727"/>
          </a:xfrm>
        </p:spPr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north</a:t>
            </a:r>
            <a:r>
              <a:rPr lang="es-ES" dirty="0"/>
              <a:t> </a:t>
            </a:r>
            <a:r>
              <a:rPr lang="es-ES" dirty="0" err="1"/>
              <a:t>remembers</a:t>
            </a:r>
            <a:r>
              <a:rPr lang="es-ES" dirty="0"/>
              <a:t>… (</a:t>
            </a:r>
            <a:r>
              <a:rPr lang="es-ES" dirty="0" err="1"/>
              <a:t>briefly</a:t>
            </a:r>
            <a:r>
              <a:rPr lang="es-ES" dirty="0"/>
              <a:t>)</a:t>
            </a:r>
            <a:endParaRPr lang="en-GB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5ED008E-467C-4113-A6E4-38695C575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98" y="1974095"/>
            <a:ext cx="7268705" cy="408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5379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434" y="628839"/>
            <a:ext cx="5893594" cy="669727"/>
          </a:xfrm>
        </p:spPr>
        <p:txBody>
          <a:bodyPr/>
          <a:lstStyle/>
          <a:p>
            <a:r>
              <a:rPr lang="es-ES" dirty="0" err="1"/>
              <a:t>Worker</a:t>
            </a:r>
            <a:endParaRPr lang="en-GB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25A2AD3-A879-4C26-ACD2-69240C503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72" y="2407644"/>
            <a:ext cx="6930056" cy="3586507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6381D221-E897-4013-986E-736F59E46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45" y="465546"/>
            <a:ext cx="1098660" cy="99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80731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720" y="628839"/>
            <a:ext cx="5893594" cy="669727"/>
          </a:xfrm>
        </p:spPr>
        <p:txBody>
          <a:bodyPr/>
          <a:lstStyle/>
          <a:p>
            <a:r>
              <a:rPr lang="es-ES" dirty="0" err="1"/>
              <a:t>Operator</a:t>
            </a:r>
            <a:r>
              <a:rPr lang="es-ES" dirty="0"/>
              <a:t> Machine</a:t>
            </a:r>
            <a:endParaRPr lang="en-GB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01DA070-F5EA-4ECD-A512-FC473EF57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2077356"/>
            <a:ext cx="7126514" cy="4780644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2046A4F-D76A-460B-973F-6E7A930F3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45" y="465546"/>
            <a:ext cx="1098660" cy="99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4258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528" y="628839"/>
            <a:ext cx="5893594" cy="669727"/>
          </a:xfrm>
        </p:spPr>
        <p:txBody>
          <a:bodyPr/>
          <a:lstStyle/>
          <a:p>
            <a:r>
              <a:rPr lang="es-ES" dirty="0"/>
              <a:t>Manager</a:t>
            </a:r>
            <a:endParaRPr lang="en-GB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C0A580E-D9F9-4287-A249-7BC241DD73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885" y="1792242"/>
            <a:ext cx="4814347" cy="5065758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46C0F9A-8C37-4A13-9790-6A0B355AE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45" y="465546"/>
            <a:ext cx="1098660" cy="99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7586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8144" y="628839"/>
            <a:ext cx="5893594" cy="669727"/>
          </a:xfrm>
        </p:spPr>
        <p:txBody>
          <a:bodyPr/>
          <a:lstStyle/>
          <a:p>
            <a:r>
              <a:rPr lang="es-ES" dirty="0" err="1"/>
              <a:t>Administrator</a:t>
            </a:r>
            <a:endParaRPr lang="en-GB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DC39ADB-7653-4B67-85C2-0DACB2352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40" y="2394857"/>
            <a:ext cx="7258393" cy="3881586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A999346-2472-49A3-A373-5C9CA675C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45" y="465546"/>
            <a:ext cx="1098660" cy="99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09104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926" y="628839"/>
            <a:ext cx="5893594" cy="669727"/>
          </a:xfrm>
        </p:spPr>
        <p:txBody>
          <a:bodyPr/>
          <a:lstStyle/>
          <a:p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doing</a:t>
            </a:r>
            <a:r>
              <a:rPr lang="es-ES" dirty="0"/>
              <a:t> </a:t>
            </a:r>
            <a:r>
              <a:rPr lang="es-ES" dirty="0" err="1"/>
              <a:t>what</a:t>
            </a:r>
            <a:r>
              <a:rPr lang="es-ES" dirty="0"/>
              <a:t>?</a:t>
            </a:r>
            <a:endParaRPr lang="en-GB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987B1EE-1519-450B-9848-E0AC0CF3EF91}"/>
              </a:ext>
            </a:extLst>
          </p:cNvPr>
          <p:cNvSpPr txBox="1"/>
          <p:nvPr/>
        </p:nvSpPr>
        <p:spPr>
          <a:xfrm>
            <a:off x="319314" y="2772229"/>
            <a:ext cx="86558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s-E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Handheld</a:t>
            </a: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Device</a:t>
            </a: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 &amp; Co-</a:t>
            </a:r>
            <a:r>
              <a:rPr lang="es-E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Pilot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Provide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listening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notifications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alarms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Calculate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locations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notifications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alarms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handheld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devices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33682476-BEBA-4AAD-A96A-96403162A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45" y="465546"/>
            <a:ext cx="1098660" cy="99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0679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058" y="628839"/>
            <a:ext cx="5893594" cy="669727"/>
          </a:xfrm>
        </p:spPr>
        <p:txBody>
          <a:bodyPr/>
          <a:lstStyle/>
          <a:p>
            <a:r>
              <a:rPr lang="es-ES" dirty="0"/>
              <a:t>GUI</a:t>
            </a:r>
            <a:endParaRPr lang="en-GB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9DA67C5-A633-4940-B723-30BD68FA2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841" y="2275568"/>
            <a:ext cx="2400300" cy="401955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21B3FB4-7948-43B0-8FE6-105B345B1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209" y="2275568"/>
            <a:ext cx="2386443" cy="4019550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B7DBE35A-70F2-427B-8EFC-B738D126B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45" y="465546"/>
            <a:ext cx="1098660" cy="99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75533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D1BD35A-D673-4326-9EA2-1CDE208EC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531" y="2184629"/>
            <a:ext cx="2289758" cy="383756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209E848-30CF-413D-BDEE-ACEA06248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633" y="2184629"/>
            <a:ext cx="2286949" cy="384241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CD7C0A6-C339-4942-94CD-C0B02EF020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584" y="2184630"/>
            <a:ext cx="2284603" cy="3837563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322F80A8-F9D3-4BAA-820C-173F056871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045" y="465546"/>
            <a:ext cx="1098660" cy="996314"/>
          </a:xfrm>
          <a:prstGeom prst="rect">
            <a:avLst/>
          </a:prstGeom>
        </p:spPr>
      </p:pic>
      <p:sp>
        <p:nvSpPr>
          <p:cNvPr id="9" name="Título 2">
            <a:extLst>
              <a:ext uri="{FF2B5EF4-FFF2-40B4-BE49-F238E27FC236}">
                <a16:creationId xmlns:a16="http://schemas.microsoft.com/office/drawing/2014/main" id="{8349C3F6-D1BA-4CBD-931A-F71730B2C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058" y="628839"/>
            <a:ext cx="5893594" cy="669727"/>
          </a:xfrm>
        </p:spPr>
        <p:txBody>
          <a:bodyPr/>
          <a:lstStyle/>
          <a:p>
            <a:r>
              <a:rPr lang="es-ES" dirty="0"/>
              <a:t>GUI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658952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9F4700-82BF-4C97-90BC-887E78CC6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232" y="628839"/>
            <a:ext cx="5893594" cy="669727"/>
          </a:xfrm>
        </p:spPr>
        <p:txBody>
          <a:bodyPr/>
          <a:lstStyle/>
          <a:p>
            <a:r>
              <a:rPr lang="es-ES" dirty="0"/>
              <a:t>Demo </a:t>
            </a:r>
            <a:r>
              <a:rPr lang="es-ES" dirty="0" err="1"/>
              <a:t>Screenshots</a:t>
            </a:r>
            <a:endParaRPr lang="en-GB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4A49DCC-523B-4DEB-9057-27C65F961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620" y="2075542"/>
            <a:ext cx="2194819" cy="447039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A6DB55F-E931-495B-89BC-C652411B8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64" y="2075539"/>
            <a:ext cx="2194819" cy="447039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A8B7918-6FA3-48A3-9F74-E66E71441D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141" y="2075540"/>
            <a:ext cx="2194819" cy="44703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1B87B2-98B9-43D8-A6B0-D50FBC21F8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045" y="465546"/>
            <a:ext cx="1098660" cy="99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95354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8FAC0B-C2AC-4297-9D81-052E031FE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309" y="628839"/>
            <a:ext cx="5893594" cy="669727"/>
          </a:xfrm>
        </p:spPr>
        <p:txBody>
          <a:bodyPr/>
          <a:lstStyle/>
          <a:p>
            <a:r>
              <a:rPr lang="es-ES" dirty="0"/>
              <a:t>	Web GUI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2F34E3-69FA-451B-A1F0-EAC3C6D11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45" y="465546"/>
            <a:ext cx="1098660" cy="99631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3E1FEC6-8163-4125-83F5-0C46D9A862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6" b="4834"/>
          <a:stretch/>
        </p:blipFill>
        <p:spPr>
          <a:xfrm>
            <a:off x="433953" y="1984951"/>
            <a:ext cx="7864067" cy="4067188"/>
          </a:xfrm>
          <a:prstGeom prst="rect">
            <a:avLst/>
          </a:prstGeom>
        </p:spPr>
      </p:pic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C30EC88D-D892-46DE-A76C-F8D30477A42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1918106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DA58E5-30C9-4F0E-B97F-C5FF76632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825" y="640080"/>
            <a:ext cx="5893594" cy="669727"/>
          </a:xfrm>
        </p:spPr>
        <p:txBody>
          <a:bodyPr/>
          <a:lstStyle/>
          <a:p>
            <a:r>
              <a:rPr lang="en-GB" dirty="0"/>
              <a:t>	Remaining Time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052CF8-E3D8-48EF-9C7F-7CC8D7541D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43784" y="1917223"/>
            <a:ext cx="5893594" cy="3643313"/>
          </a:xfrm>
        </p:spPr>
        <p:txBody>
          <a:bodyPr/>
          <a:lstStyle/>
          <a:p>
            <a:pPr lvl="5"/>
            <a:endParaRPr lang="en-GB" sz="2527" kern="1200" dirty="0">
              <a:latin typeface="+mn-lt"/>
              <a:cs typeface="+mn-cs"/>
            </a:endParaRPr>
          </a:p>
          <a:p>
            <a:pPr lvl="5"/>
            <a:r>
              <a:rPr lang="en-GB" sz="2527" kern="1200" dirty="0">
                <a:latin typeface="Arial" panose="020B0604020202020204" pitchFamily="34" charset="0"/>
                <a:cs typeface="Arial" panose="020B0604020202020204" pitchFamily="34" charset="0"/>
              </a:rPr>
              <a:t>We will implement</a:t>
            </a:r>
          </a:p>
          <a:p>
            <a:pPr marL="0" indent="0">
              <a:buNone/>
            </a:pPr>
            <a:endParaRPr lang="en-GB" sz="2000" kern="1200" dirty="0">
              <a:latin typeface="+mn-lt"/>
              <a:cs typeface="+mn-cs"/>
            </a:endParaRPr>
          </a:p>
          <a:p>
            <a:endParaRPr lang="en-GB" sz="2000" kern="1200" dirty="0">
              <a:latin typeface="+mn-lt"/>
              <a:cs typeface="+mn-cs"/>
            </a:endParaRPr>
          </a:p>
          <a:p>
            <a:endParaRPr lang="en-GB" sz="2000" kern="1200" dirty="0">
              <a:latin typeface="+mn-lt"/>
              <a:cs typeface="+mn-cs"/>
            </a:endParaRPr>
          </a:p>
          <a:p>
            <a:endParaRPr lang="en-GB" sz="2000" kern="1200" dirty="0">
              <a:latin typeface="+mn-lt"/>
              <a:cs typeface="+mn-cs"/>
            </a:endParaRPr>
          </a:p>
          <a:p>
            <a:pPr marL="0" indent="0">
              <a:buNone/>
            </a:pPr>
            <a:r>
              <a:rPr lang="en-GB" sz="2000" kern="1200" dirty="0">
                <a:latin typeface="+mn-lt"/>
                <a:cs typeface="+mn-cs"/>
              </a:rPr>
              <a:t> 		</a:t>
            </a:r>
          </a:p>
          <a:p>
            <a:pPr marL="0" indent="0" algn="ctr">
              <a:buNone/>
            </a:pPr>
            <a:r>
              <a:rPr lang="en-GB" sz="2527" kern="1200" dirty="0">
                <a:latin typeface="Arial" panose="020B0604020202020204" pitchFamily="34" charset="0"/>
                <a:cs typeface="Arial" panose="020B0604020202020204" pitchFamily="34" charset="0"/>
              </a:rPr>
              <a:t>We will test </a:t>
            </a:r>
          </a:p>
        </p:txBody>
      </p:sp>
      <p:cxnSp>
        <p:nvCxnSpPr>
          <p:cNvPr id="19" name="Conector: curvado 18">
            <a:extLst>
              <a:ext uri="{FF2B5EF4-FFF2-40B4-BE49-F238E27FC236}">
                <a16:creationId xmlns:a16="http://schemas.microsoft.com/office/drawing/2014/main" id="{0D4ED4A5-EC7D-4215-B4CA-C68F5B37CFC8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4419578" y="1852159"/>
            <a:ext cx="1297463" cy="992619"/>
          </a:xfrm>
          <a:prstGeom prst="curvedConnector3">
            <a:avLst>
              <a:gd name="adj1" fmla="val -17619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1B693F99-7EF6-4860-9FEC-E08F1E7F8110}"/>
              </a:ext>
            </a:extLst>
          </p:cNvPr>
          <p:cNvCxnSpPr>
            <a:cxnSpLocks/>
          </p:cNvCxnSpPr>
          <p:nvPr/>
        </p:nvCxnSpPr>
        <p:spPr bwMode="auto">
          <a:xfrm>
            <a:off x="4714240" y="2773680"/>
            <a:ext cx="0" cy="1727200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F643AF7C-9F9A-4858-827D-293FFADA1251}"/>
              </a:ext>
            </a:extLst>
          </p:cNvPr>
          <p:cNvCxnSpPr>
            <a:cxnSpLocks/>
          </p:cNvCxnSpPr>
          <p:nvPr/>
        </p:nvCxnSpPr>
        <p:spPr bwMode="auto">
          <a:xfrm flipV="1">
            <a:off x="4053840" y="2773680"/>
            <a:ext cx="0" cy="1635760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5">
            <a:extLst>
              <a:ext uri="{FF2B5EF4-FFF2-40B4-BE49-F238E27FC236}">
                <a16:creationId xmlns:a16="http://schemas.microsoft.com/office/drawing/2014/main" id="{401BF205-6658-42F3-8A7F-77A76DB6E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45" y="465546"/>
            <a:ext cx="1098660" cy="99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5380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2">
            <a:extLst>
              <a:ext uri="{FF2B5EF4-FFF2-40B4-BE49-F238E27FC236}">
                <a16:creationId xmlns:a16="http://schemas.microsoft.com/office/drawing/2014/main" id="{9D6B7066-5109-4B5A-8D6F-011E4B939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71" y="2383302"/>
            <a:ext cx="4021111" cy="3015833"/>
          </a:xfrm>
          <a:prstGeom prst="rect">
            <a:avLst/>
          </a:prstGeom>
        </p:spPr>
      </p:pic>
      <p:pic>
        <p:nvPicPr>
          <p:cNvPr id="9" name="Marcador de contenido 2">
            <a:extLst>
              <a:ext uri="{FF2B5EF4-FFF2-40B4-BE49-F238E27FC236}">
                <a16:creationId xmlns:a16="http://schemas.microsoft.com/office/drawing/2014/main" id="{473198DE-FC36-4BA2-837F-17979A805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896" y="3142761"/>
            <a:ext cx="4473586" cy="3355190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ABB88F2C-90F8-4FF8-AD3C-51444CB0C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45" y="465546"/>
            <a:ext cx="1098660" cy="996314"/>
          </a:xfrm>
          <a:prstGeom prst="rect">
            <a:avLst/>
          </a:prstGeom>
        </p:spPr>
      </p:pic>
      <p:sp>
        <p:nvSpPr>
          <p:cNvPr id="10" name="Título 2">
            <a:extLst>
              <a:ext uri="{FF2B5EF4-FFF2-40B4-BE49-F238E27FC236}">
                <a16:creationId xmlns:a16="http://schemas.microsoft.com/office/drawing/2014/main" id="{C24B9A37-926A-4FA4-9479-FF4BA1FB3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453" y="628839"/>
            <a:ext cx="5893594" cy="669727"/>
          </a:xfrm>
        </p:spPr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north</a:t>
            </a:r>
            <a:r>
              <a:rPr lang="es-ES" dirty="0"/>
              <a:t> </a:t>
            </a:r>
            <a:r>
              <a:rPr lang="es-ES" dirty="0" err="1"/>
              <a:t>remembers</a:t>
            </a:r>
            <a:r>
              <a:rPr lang="es-ES" dirty="0"/>
              <a:t>… (</a:t>
            </a:r>
            <a:r>
              <a:rPr lang="es-ES" dirty="0" err="1"/>
              <a:t>briefly</a:t>
            </a:r>
            <a:r>
              <a:rPr lang="es-ES" dirty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64752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8749D7-C562-4401-9E44-0CE7313E1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726" y="628839"/>
            <a:ext cx="5893594" cy="669727"/>
          </a:xfrm>
        </p:spPr>
        <p:txBody>
          <a:bodyPr/>
          <a:lstStyle/>
          <a:p>
            <a:r>
              <a:rPr lang="es-ES" dirty="0" err="1"/>
              <a:t>Required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testing</a:t>
            </a:r>
            <a:endParaRPr lang="es-E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548BB9F-63DF-4794-8FF2-6935280A709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036" y="1676825"/>
            <a:ext cx="3169364" cy="4225819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A7A8EDB-137E-4DC5-9D56-EE089F62689F}"/>
              </a:ext>
            </a:extLst>
          </p:cNvPr>
          <p:cNvSpPr txBox="1"/>
          <p:nvPr/>
        </p:nvSpPr>
        <p:spPr>
          <a:xfrm>
            <a:off x="521221" y="2387654"/>
            <a:ext cx="37693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waiting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MDH </a:t>
            </a:r>
            <a:r>
              <a:rPr lang="es-E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will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another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meeting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Skype.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will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a meeting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Christmas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wit</a:t>
            </a:r>
            <a:r>
              <a:rPr lang="es-E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 </a:t>
            </a:r>
            <a:r>
              <a:rPr lang="es-E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representatives</a:t>
            </a:r>
            <a:r>
              <a:rPr lang="es-E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Volvo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revise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</a:endParaRP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4D85918D-E151-47E4-882D-363BB6007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45" y="465546"/>
            <a:ext cx="1098660" cy="99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5422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15FD0-6B28-4BA3-9CF5-35CE1A78A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808" y="628839"/>
            <a:ext cx="5893594" cy="669727"/>
          </a:xfrm>
        </p:spPr>
        <p:txBody>
          <a:bodyPr/>
          <a:lstStyle/>
          <a:p>
            <a:r>
              <a:rPr lang="es-ES" dirty="0"/>
              <a:t>	</a:t>
            </a:r>
            <a:r>
              <a:rPr lang="es-ES" dirty="0" err="1"/>
              <a:t>Some</a:t>
            </a:r>
            <a:r>
              <a:rPr lang="es-ES" dirty="0"/>
              <a:t> ideas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B8316E-4F08-43E4-A845-96ECE555F6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43784" y="2248377"/>
            <a:ext cx="5893594" cy="3643313"/>
          </a:xfrm>
        </p:spPr>
        <p:txBody>
          <a:bodyPr/>
          <a:lstStyle/>
          <a:p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Multiple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construction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areas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s-ES" sz="20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above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s-ES" sz="20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Emergency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button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s-ES" sz="20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Mutable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alarms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4C4913B-57E9-4C62-8D25-E06E5A92B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45" y="465546"/>
            <a:ext cx="1098660" cy="99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58459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D89858C-1B63-467B-BE1B-297E967C3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3" y="298390"/>
            <a:ext cx="1464880" cy="1328418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EE63B8B5-DD96-4C4C-822E-CECB27989182}"/>
              </a:ext>
            </a:extLst>
          </p:cNvPr>
          <p:cNvGrpSpPr/>
          <p:nvPr/>
        </p:nvGrpSpPr>
        <p:grpSpPr>
          <a:xfrm>
            <a:off x="819471" y="1426813"/>
            <a:ext cx="7826644" cy="5299452"/>
            <a:chOff x="819471" y="1426813"/>
            <a:chExt cx="7826644" cy="5299452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594C0A98-9F84-4BAD-BB9B-9FBB8CCFF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1087" y="1426813"/>
              <a:ext cx="5743413" cy="4307560"/>
            </a:xfrm>
            <a:prstGeom prst="rect">
              <a:avLst/>
            </a:prstGeom>
          </p:spPr>
        </p:pic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D2D910E1-0B5E-454D-95C6-7EBEB164A3D3}"/>
                </a:ext>
              </a:extLst>
            </p:cNvPr>
            <p:cNvSpPr/>
            <p:nvPr/>
          </p:nvSpPr>
          <p:spPr bwMode="auto">
            <a:xfrm>
              <a:off x="819471" y="5501899"/>
              <a:ext cx="7826644" cy="1224366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4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086234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7432C9E2-BAED-4294-B85E-AE018A95D213}"/>
              </a:ext>
            </a:extLst>
          </p:cNvPr>
          <p:cNvGrpSpPr/>
          <p:nvPr/>
        </p:nvGrpSpPr>
        <p:grpSpPr>
          <a:xfrm>
            <a:off x="681242" y="2409417"/>
            <a:ext cx="7647079" cy="4448583"/>
            <a:chOff x="681242" y="2409417"/>
            <a:chExt cx="7647079" cy="4448583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A5BEE4C2-C056-4351-B3C4-6EAB46BF9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1242" y="2409417"/>
              <a:ext cx="7647079" cy="4448583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A10BD1E-9345-4428-A02F-699C92F84DE8}"/>
                </a:ext>
              </a:extLst>
            </p:cNvPr>
            <p:cNvSpPr txBox="1"/>
            <p:nvPr/>
          </p:nvSpPr>
          <p:spPr>
            <a:xfrm>
              <a:off x="4974956" y="2447593"/>
              <a:ext cx="1806905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400" dirty="0">
                  <a:latin typeface="Arial" panose="020B0604020202020204" pitchFamily="34" charset="0"/>
                  <a:cs typeface="Arial" panose="020B0604020202020204" pitchFamily="34" charset="0"/>
                </a:rPr>
                <a:t>Problem</a:t>
              </a:r>
              <a:endParaRPr lang="en-US" sz="3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7" name="Picture 5">
            <a:extLst>
              <a:ext uri="{FF2B5EF4-FFF2-40B4-BE49-F238E27FC236}">
                <a16:creationId xmlns:a16="http://schemas.microsoft.com/office/drawing/2014/main" id="{01CCA989-D4CA-4905-BB27-1B5719D34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45" y="465546"/>
            <a:ext cx="1098660" cy="996314"/>
          </a:xfrm>
          <a:prstGeom prst="rect">
            <a:avLst/>
          </a:prstGeom>
        </p:spPr>
      </p:pic>
      <p:sp>
        <p:nvSpPr>
          <p:cNvPr id="10" name="Título 2">
            <a:extLst>
              <a:ext uri="{FF2B5EF4-FFF2-40B4-BE49-F238E27FC236}">
                <a16:creationId xmlns:a16="http://schemas.microsoft.com/office/drawing/2014/main" id="{32DF0A84-D13B-4520-AC65-130051A8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453" y="628839"/>
            <a:ext cx="5893594" cy="669727"/>
          </a:xfrm>
        </p:spPr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north</a:t>
            </a:r>
            <a:r>
              <a:rPr lang="es-ES" dirty="0"/>
              <a:t> </a:t>
            </a:r>
            <a:r>
              <a:rPr lang="es-ES" dirty="0" err="1"/>
              <a:t>remembers</a:t>
            </a:r>
            <a:r>
              <a:rPr lang="es-ES" dirty="0"/>
              <a:t>… (</a:t>
            </a:r>
            <a:r>
              <a:rPr lang="es-ES" dirty="0" err="1"/>
              <a:t>briefly</a:t>
            </a:r>
            <a:r>
              <a:rPr lang="es-ES" dirty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527058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960" y="628839"/>
            <a:ext cx="5893594" cy="669727"/>
          </a:xfrm>
        </p:spPr>
        <p:txBody>
          <a:bodyPr/>
          <a:lstStyle/>
          <a:p>
            <a:r>
              <a:rPr lang="es-ES" dirty="0" err="1"/>
              <a:t>Important</a:t>
            </a:r>
            <a:r>
              <a:rPr lang="es-ES" dirty="0"/>
              <a:t> </a:t>
            </a:r>
            <a:r>
              <a:rPr lang="es-ES" dirty="0" err="1"/>
              <a:t>events</a:t>
            </a:r>
            <a:r>
              <a:rPr lang="es-ES" dirty="0"/>
              <a:t> and </a:t>
            </a:r>
            <a:r>
              <a:rPr lang="es-ES" dirty="0" err="1"/>
              <a:t>changes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DE5251-9696-4B26-BCB7-B29648D39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40" y="3181788"/>
            <a:ext cx="4263617" cy="31977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D6F217-EBD5-4FCD-881B-EAAAFCF250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432" y="2077356"/>
            <a:ext cx="4145428" cy="3109071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E1D2B715-C683-4A8F-8A44-42C92B9A9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45" y="465546"/>
            <a:ext cx="1098660" cy="99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4047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FB5503-D82A-4BAF-8E40-8FA478F87074}"/>
              </a:ext>
            </a:extLst>
          </p:cNvPr>
          <p:cNvSpPr txBox="1"/>
          <p:nvPr/>
        </p:nvSpPr>
        <p:spPr>
          <a:xfrm>
            <a:off x="2272452" y="3459997"/>
            <a:ext cx="46601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Arial" panose="020B0604020202020204" pitchFamily="34" charset="0"/>
                <a:cs typeface="Arial" panose="020B0604020202020204" pitchFamily="34" charset="0"/>
              </a:rPr>
              <a:t>EVERYTHING</a:t>
            </a:r>
            <a:endParaRPr lang="en-US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330A1172-8757-4189-A83A-21EF374DC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45" y="465546"/>
            <a:ext cx="1098660" cy="996314"/>
          </a:xfrm>
          <a:prstGeom prst="rect">
            <a:avLst/>
          </a:prstGeom>
        </p:spPr>
      </p:pic>
      <p:sp>
        <p:nvSpPr>
          <p:cNvPr id="8" name="Título 2">
            <a:extLst>
              <a:ext uri="{FF2B5EF4-FFF2-40B4-BE49-F238E27FC236}">
                <a16:creationId xmlns:a16="http://schemas.microsoft.com/office/drawing/2014/main" id="{1DF30706-4A95-4904-809C-B6D6D70F6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960" y="628839"/>
            <a:ext cx="5893594" cy="669727"/>
          </a:xfrm>
        </p:spPr>
        <p:txBody>
          <a:bodyPr/>
          <a:lstStyle/>
          <a:p>
            <a:r>
              <a:rPr lang="es-ES" dirty="0" err="1"/>
              <a:t>Important</a:t>
            </a:r>
            <a:r>
              <a:rPr lang="es-ES" dirty="0"/>
              <a:t> </a:t>
            </a:r>
            <a:r>
              <a:rPr lang="es-ES" dirty="0" err="1"/>
              <a:t>events</a:t>
            </a:r>
            <a:r>
              <a:rPr lang="es-ES" dirty="0"/>
              <a:t> and </a:t>
            </a:r>
            <a:r>
              <a:rPr lang="es-ES" dirty="0" err="1"/>
              <a:t>changes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511724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8F7033-7E28-4EC8-9A0B-F2BE0DD7B0A2}"/>
              </a:ext>
            </a:extLst>
          </p:cNvPr>
          <p:cNvSpPr txBox="1"/>
          <p:nvPr/>
        </p:nvSpPr>
        <p:spPr>
          <a:xfrm>
            <a:off x="470517" y="2541721"/>
            <a:ext cx="4796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We started doing the high-level design…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BC719E2-8A17-48BA-909F-F99850EC7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45" y="465546"/>
            <a:ext cx="1098660" cy="996314"/>
          </a:xfrm>
          <a:prstGeom prst="rect">
            <a:avLst/>
          </a:prstGeom>
        </p:spPr>
      </p:pic>
      <p:sp>
        <p:nvSpPr>
          <p:cNvPr id="8" name="Título 2">
            <a:extLst>
              <a:ext uri="{FF2B5EF4-FFF2-40B4-BE49-F238E27FC236}">
                <a16:creationId xmlns:a16="http://schemas.microsoft.com/office/drawing/2014/main" id="{FD44A4E2-99D5-4AFF-A450-DE438D983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960" y="628839"/>
            <a:ext cx="5893594" cy="669727"/>
          </a:xfrm>
        </p:spPr>
        <p:txBody>
          <a:bodyPr/>
          <a:lstStyle/>
          <a:p>
            <a:r>
              <a:rPr lang="es-ES" dirty="0" err="1"/>
              <a:t>Important</a:t>
            </a:r>
            <a:r>
              <a:rPr lang="es-ES" dirty="0"/>
              <a:t> </a:t>
            </a:r>
            <a:r>
              <a:rPr lang="es-ES" dirty="0" err="1"/>
              <a:t>events</a:t>
            </a:r>
            <a:r>
              <a:rPr lang="es-ES" dirty="0"/>
              <a:t> and </a:t>
            </a:r>
            <a:r>
              <a:rPr lang="es-ES" dirty="0" err="1"/>
              <a:t>changes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063591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8F7033-7E28-4EC8-9A0B-F2BE0DD7B0A2}"/>
              </a:ext>
            </a:extLst>
          </p:cNvPr>
          <p:cNvSpPr txBox="1"/>
          <p:nvPr/>
        </p:nvSpPr>
        <p:spPr>
          <a:xfrm>
            <a:off x="470517" y="2541721"/>
            <a:ext cx="8510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We started doing the high-level design… but we had to redo many things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5A58BCD-E550-4D91-B46E-587623538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45" y="465546"/>
            <a:ext cx="1098660" cy="996314"/>
          </a:xfrm>
          <a:prstGeom prst="rect">
            <a:avLst/>
          </a:prstGeom>
        </p:spPr>
      </p:pic>
      <p:sp>
        <p:nvSpPr>
          <p:cNvPr id="8" name="Título 2">
            <a:extLst>
              <a:ext uri="{FF2B5EF4-FFF2-40B4-BE49-F238E27FC236}">
                <a16:creationId xmlns:a16="http://schemas.microsoft.com/office/drawing/2014/main" id="{B9D8679D-122E-41A4-B84B-25F0E60C4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960" y="628839"/>
            <a:ext cx="5893594" cy="669727"/>
          </a:xfrm>
        </p:spPr>
        <p:txBody>
          <a:bodyPr/>
          <a:lstStyle/>
          <a:p>
            <a:r>
              <a:rPr lang="es-ES" dirty="0" err="1"/>
              <a:t>Important</a:t>
            </a:r>
            <a:r>
              <a:rPr lang="es-ES" dirty="0"/>
              <a:t> </a:t>
            </a:r>
            <a:r>
              <a:rPr lang="es-ES" dirty="0" err="1"/>
              <a:t>events</a:t>
            </a:r>
            <a:r>
              <a:rPr lang="es-ES" dirty="0"/>
              <a:t> and </a:t>
            </a:r>
            <a:r>
              <a:rPr lang="es-ES" dirty="0" err="1"/>
              <a:t>changes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331769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8F7033-7E28-4EC8-9A0B-F2BE0DD7B0A2}"/>
              </a:ext>
            </a:extLst>
          </p:cNvPr>
          <p:cNvSpPr txBox="1"/>
          <p:nvPr/>
        </p:nvSpPr>
        <p:spPr>
          <a:xfrm>
            <a:off x="470517" y="2541721"/>
            <a:ext cx="8510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We started doing the high-level design… but we had to redo many things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DDB8F7-A72C-4666-844B-D9CAA9CECF7F}"/>
              </a:ext>
            </a:extLst>
          </p:cNvPr>
          <p:cNvSpPr/>
          <p:nvPr/>
        </p:nvSpPr>
        <p:spPr>
          <a:xfrm>
            <a:off x="1167940" y="3177506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Class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Sequence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Use case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Database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System architecture</a:t>
            </a: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F8A15170-DD19-4735-93A9-8E9DDEFFB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45" y="465546"/>
            <a:ext cx="1098660" cy="996314"/>
          </a:xfrm>
          <a:prstGeom prst="rect">
            <a:avLst/>
          </a:prstGeom>
        </p:spPr>
      </p:pic>
      <p:sp>
        <p:nvSpPr>
          <p:cNvPr id="9" name="Título 2">
            <a:extLst>
              <a:ext uri="{FF2B5EF4-FFF2-40B4-BE49-F238E27FC236}">
                <a16:creationId xmlns:a16="http://schemas.microsoft.com/office/drawing/2014/main" id="{19ED0E8E-CFBA-47BA-B106-129DB68C6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960" y="628839"/>
            <a:ext cx="5893594" cy="669727"/>
          </a:xfrm>
        </p:spPr>
        <p:txBody>
          <a:bodyPr/>
          <a:lstStyle/>
          <a:p>
            <a:r>
              <a:rPr lang="es-ES" dirty="0" err="1"/>
              <a:t>Important</a:t>
            </a:r>
            <a:r>
              <a:rPr lang="es-ES" dirty="0"/>
              <a:t> </a:t>
            </a:r>
            <a:r>
              <a:rPr lang="es-ES" dirty="0" err="1"/>
              <a:t>events</a:t>
            </a:r>
            <a:r>
              <a:rPr lang="es-ES" dirty="0"/>
              <a:t> and </a:t>
            </a:r>
            <a:r>
              <a:rPr lang="es-ES" dirty="0" err="1"/>
              <a:t>changes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7323144"/>
      </p:ext>
    </p:extLst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DH-powerpointmall 2010-12-07">
  <a:themeElements>
    <a:clrScheme name="MDH-färger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6400"/>
      </a:accent1>
      <a:accent2>
        <a:srgbClr val="00AABB"/>
      </a:accent2>
      <a:accent3>
        <a:srgbClr val="990066"/>
      </a:accent3>
      <a:accent4>
        <a:srgbClr val="99CC55"/>
      </a:accent4>
      <a:accent5>
        <a:srgbClr val="FFDD00"/>
      </a:accent5>
      <a:accent6>
        <a:srgbClr val="EE55AA"/>
      </a:accent6>
      <a:hlink>
        <a:srgbClr val="00AABB"/>
      </a:hlink>
      <a:folHlink>
        <a:srgbClr val="99CC00"/>
      </a:folHlink>
    </a:clrScheme>
    <a:fontScheme name="Titel och undertext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Titel och undert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856</Words>
  <Application>Microsoft Office PowerPoint</Application>
  <PresentationFormat>Presentación en pantalla (4:3)</PresentationFormat>
  <Paragraphs>161</Paragraphs>
  <Slides>32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9" baseType="lpstr">
      <vt:lpstr>Arial</vt:lpstr>
      <vt:lpstr>Calibri</vt:lpstr>
      <vt:lpstr>Georgia</vt:lpstr>
      <vt:lpstr>Gill Sans</vt:lpstr>
      <vt:lpstr>Lucida Grande</vt:lpstr>
      <vt:lpstr>ヒラギノ角ゴ ProN W3</vt:lpstr>
      <vt:lpstr>MDH-powerpointmall 2010-12-07</vt:lpstr>
      <vt:lpstr>CoPilot Safe Assist </vt:lpstr>
      <vt:lpstr>The north remembers… (briefly)</vt:lpstr>
      <vt:lpstr>The north remembers… (briefly)</vt:lpstr>
      <vt:lpstr>The north remembers… (briefly)</vt:lpstr>
      <vt:lpstr>Important events and changes</vt:lpstr>
      <vt:lpstr>Important events and changes</vt:lpstr>
      <vt:lpstr>Important events and changes</vt:lpstr>
      <vt:lpstr>Important events and changes</vt:lpstr>
      <vt:lpstr>Important events and changes</vt:lpstr>
      <vt:lpstr>Important events and changes</vt:lpstr>
      <vt:lpstr>Implemented features</vt:lpstr>
      <vt:lpstr>Implemented features</vt:lpstr>
      <vt:lpstr>High-Level Architecture</vt:lpstr>
      <vt:lpstr>High-Level Architecture</vt:lpstr>
      <vt:lpstr>High-Level Architecture</vt:lpstr>
      <vt:lpstr>And the winner is…</vt:lpstr>
      <vt:lpstr>What motivated the design?</vt:lpstr>
      <vt:lpstr>Being the DB like…</vt:lpstr>
      <vt:lpstr>Who are the actors?</vt:lpstr>
      <vt:lpstr>Worker</vt:lpstr>
      <vt:lpstr>Operator Machine</vt:lpstr>
      <vt:lpstr>Manager</vt:lpstr>
      <vt:lpstr>Administrator</vt:lpstr>
      <vt:lpstr>What is doing what?</vt:lpstr>
      <vt:lpstr>GUI</vt:lpstr>
      <vt:lpstr>GUI</vt:lpstr>
      <vt:lpstr>Demo Screenshots</vt:lpstr>
      <vt:lpstr> Web GUI</vt:lpstr>
      <vt:lpstr> Remaining Time</vt:lpstr>
      <vt:lpstr>Required for testing</vt:lpstr>
      <vt:lpstr> Some ideas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CoPilot Safe Assist</dc:title>
  <dc:creator>fernando gonzalez casillas</dc:creator>
  <cp:lastModifiedBy>fernando gonzalez casillas</cp:lastModifiedBy>
  <cp:revision>61</cp:revision>
  <dcterms:created xsi:type="dcterms:W3CDTF">2017-12-04T15:37:29Z</dcterms:created>
  <dcterms:modified xsi:type="dcterms:W3CDTF">2017-12-06T07:34:26Z</dcterms:modified>
</cp:coreProperties>
</file>